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84" r:id="rId3"/>
    <p:sldId id="292" r:id="rId4"/>
    <p:sldId id="285" r:id="rId5"/>
    <p:sldId id="286" r:id="rId6"/>
    <p:sldId id="256" r:id="rId7"/>
    <p:sldId id="260" r:id="rId8"/>
    <p:sldId id="261" r:id="rId9"/>
    <p:sldId id="258" r:id="rId10"/>
    <p:sldId id="262" r:id="rId11"/>
    <p:sldId id="263" r:id="rId12"/>
    <p:sldId id="264" r:id="rId13"/>
    <p:sldId id="265" r:id="rId14"/>
    <p:sldId id="266" r:id="rId15"/>
    <p:sldId id="294" r:id="rId16"/>
    <p:sldId id="267" r:id="rId17"/>
    <p:sldId id="268" r:id="rId18"/>
    <p:sldId id="271" r:id="rId19"/>
    <p:sldId id="276" r:id="rId20"/>
    <p:sldId id="272" r:id="rId21"/>
    <p:sldId id="293" r:id="rId22"/>
    <p:sldId id="273" r:id="rId23"/>
    <p:sldId id="289" r:id="rId24"/>
    <p:sldId id="291" r:id="rId25"/>
    <p:sldId id="295" r:id="rId26"/>
    <p:sldId id="296" r:id="rId27"/>
    <p:sldId id="297" r:id="rId28"/>
    <p:sldId id="298" r:id="rId29"/>
    <p:sldId id="299" r:id="rId30"/>
    <p:sldId id="300"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500"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22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827D8-2B2C-4414-9560-160E1691CE42}" type="datetimeFigureOut">
              <a:rPr lang="nl-NL" smtClean="0"/>
              <a:pPr/>
              <a:t>5-12-2010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237CA-D222-44B9-9E08-2363B1824634}"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Bommen voor het bierhof, bijlen voor mijn vrienden, vlammen voor de </a:t>
            </a:r>
            <a:r>
              <a:rPr lang="nl-NL" dirty="0" err="1" smtClean="0"/>
              <a:t>Reichstag</a:t>
            </a:r>
            <a:r>
              <a:rPr lang="nl-NL" dirty="0" smtClean="0"/>
              <a:t>, granaten voor Engeland – hoe lang kan ik het volhouden?”</a:t>
            </a:r>
            <a:br>
              <a:rPr lang="nl-NL" dirty="0" smtClean="0"/>
            </a:br>
            <a:r>
              <a:rPr lang="nl-NL" dirty="0" smtClean="0"/>
              <a:t/>
            </a:r>
            <a:br>
              <a:rPr lang="nl-NL" dirty="0" smtClean="0"/>
            </a:br>
            <a:r>
              <a:rPr lang="nl-NL" dirty="0" smtClean="0"/>
              <a:t>Van 1933 tot 1938 woonde en werkte </a:t>
            </a:r>
            <a:r>
              <a:rPr lang="nl-NL" dirty="0" err="1" smtClean="0"/>
              <a:t>Heartfield</a:t>
            </a:r>
            <a:r>
              <a:rPr lang="nl-NL" dirty="0" smtClean="0"/>
              <a:t> in Praag, waar hij naartoe was gevlucht toen </a:t>
            </a:r>
            <a:r>
              <a:rPr lang="nl-NL" dirty="0" err="1" smtClean="0"/>
              <a:t>Hitler</a:t>
            </a:r>
            <a:r>
              <a:rPr lang="nl-NL" dirty="0" smtClean="0"/>
              <a:t> rijkskanselier werd. Vanuit Praag zette hij zijn werkzaamheden voor de AIZ – later de VI (Volks </a:t>
            </a:r>
            <a:r>
              <a:rPr lang="nl-NL" dirty="0" err="1" smtClean="0"/>
              <a:t>Illustrierte</a:t>
            </a:r>
            <a:r>
              <a:rPr lang="nl-NL" dirty="0" smtClean="0"/>
              <a:t>) – voort. In 1938, vlak voor de Duitse inval in Tsjecho-Slowakije, was </a:t>
            </a:r>
            <a:r>
              <a:rPr lang="nl-NL" dirty="0" err="1" smtClean="0"/>
              <a:t>Heartfield</a:t>
            </a:r>
            <a:r>
              <a:rPr lang="nl-NL" dirty="0" smtClean="0"/>
              <a:t> uitgeweken naar Londen. Zijn ballingschap zou tot 1950 duren. Vanuit Engeland bleef </a:t>
            </a:r>
            <a:r>
              <a:rPr lang="nl-NL" dirty="0" err="1" smtClean="0"/>
              <a:t>Heartfield</a:t>
            </a:r>
            <a:r>
              <a:rPr lang="nl-NL" dirty="0" smtClean="0"/>
              <a:t> zijn messcherpe commentaren leveren op de situatie in Duitsland. In een fotomontage uit 1939 laat hij </a:t>
            </a:r>
            <a:r>
              <a:rPr lang="nl-NL" dirty="0" err="1" smtClean="0"/>
              <a:t>Hitler</a:t>
            </a:r>
            <a:r>
              <a:rPr lang="nl-NL" dirty="0" smtClean="0"/>
              <a:t> – gezeten op bajonetten – jongleren met bommen en wapens. “Hoe lang kan ik het volhouden?” zucht </a:t>
            </a:r>
            <a:r>
              <a:rPr lang="nl-NL" dirty="0" err="1" smtClean="0"/>
              <a:t>Hitler</a:t>
            </a:r>
            <a:r>
              <a:rPr lang="nl-NL" dirty="0" smtClean="0"/>
              <a:t> – een man van excessief geweld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vrijheid roept</a:t>
            </a:r>
            <a:br>
              <a:rPr lang="nl-NL" dirty="0" smtClean="0"/>
            </a:br>
            <a:r>
              <a:rPr lang="nl-NL" dirty="0" smtClean="0"/>
              <a:t/>
            </a:r>
            <a:br>
              <a:rPr lang="nl-NL" dirty="0" smtClean="0"/>
            </a:br>
            <a:r>
              <a:rPr lang="nl-NL" dirty="0" smtClean="0"/>
              <a:t>Tijdens zijn ballingschap in Londen maakte </a:t>
            </a:r>
            <a:r>
              <a:rPr lang="nl-NL" dirty="0" err="1" smtClean="0"/>
              <a:t>Heartfield</a:t>
            </a:r>
            <a:r>
              <a:rPr lang="nl-NL" dirty="0" smtClean="0"/>
              <a:t> in 1939 – weliswaar in een veel lagere frequentie dan tijdens zijn werkzaamheden voor de AIZ – diverse fotomontages waarin hij het einde van het </a:t>
            </a:r>
            <a:r>
              <a:rPr lang="nl-NL" dirty="0" err="1" smtClean="0"/>
              <a:t>nazi-regime</a:t>
            </a:r>
            <a:r>
              <a:rPr lang="nl-NL" dirty="0" smtClean="0"/>
              <a:t> aankondigde. In bijgaande montage laat hij </a:t>
            </a:r>
            <a:r>
              <a:rPr lang="nl-NL" dirty="0" err="1" smtClean="0"/>
              <a:t>Hitler</a:t>
            </a:r>
            <a:r>
              <a:rPr lang="nl-NL" dirty="0" smtClean="0"/>
              <a:t> met afgrijzen luisteren naar de stem van de vrijheid. Via de radio op de achtergrond wordt de roep om bevrijding de wereld ingebracht. Het was </a:t>
            </a:r>
            <a:r>
              <a:rPr lang="nl-NL" dirty="0" err="1" smtClean="0"/>
              <a:t>Heartfield</a:t>
            </a:r>
            <a:r>
              <a:rPr lang="nl-NL" dirty="0" smtClean="0"/>
              <a:t> zelf die heeft geposeerd voor deze montage. Op de foto hiernaast is te zien in welke positie de kunstenaar is gefotografeerd. </a:t>
            </a:r>
            <a:r>
              <a:rPr lang="nl-NL" dirty="0" err="1" smtClean="0"/>
              <a:t>Heartfield</a:t>
            </a:r>
            <a:r>
              <a:rPr lang="nl-NL" dirty="0" smtClean="0"/>
              <a:t> heeft vervolgens zijn armen en handen uit de foto geknipt en gemonteerd op een bestaande foto van </a:t>
            </a:r>
            <a:r>
              <a:rPr lang="nl-NL" dirty="0" err="1" smtClean="0"/>
              <a:t>Hitler</a:t>
            </a:r>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13</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wensen en dromen van een kleine klompvoet</a:t>
            </a:r>
            <a:br>
              <a:rPr lang="nl-NL" dirty="0" smtClean="0"/>
            </a:br>
            <a:r>
              <a:rPr lang="nl-NL" dirty="0" smtClean="0"/>
              <a:t>“Weg met deze gedegenereerde, minderwaardige mensen!”</a:t>
            </a:r>
            <a:br>
              <a:rPr lang="nl-NL" dirty="0" smtClean="0"/>
            </a:br>
            <a:r>
              <a:rPr lang="nl-NL" dirty="0" smtClean="0"/>
              <a:t>Ter gelegenheid van de opruiende toespraak van de minister van Propaganda dr. </a:t>
            </a:r>
            <a:r>
              <a:rPr lang="nl-NL" dirty="0" err="1" smtClean="0"/>
              <a:t>Goebbels</a:t>
            </a:r>
            <a:r>
              <a:rPr lang="nl-NL" dirty="0" smtClean="0"/>
              <a:t> tegen de Sovjet-Unie tijdens de </a:t>
            </a:r>
            <a:r>
              <a:rPr lang="nl-NL" dirty="0" err="1" smtClean="0"/>
              <a:t>Neurenberger</a:t>
            </a:r>
            <a:r>
              <a:rPr lang="nl-NL" dirty="0" smtClean="0"/>
              <a:t> Partijdag in 1935</a:t>
            </a:r>
            <a:br>
              <a:rPr lang="nl-NL" dirty="0" smtClean="0"/>
            </a:br>
            <a:r>
              <a:rPr lang="nl-NL" dirty="0" smtClean="0"/>
              <a:t/>
            </a:r>
            <a:br>
              <a:rPr lang="nl-NL" dirty="0" smtClean="0"/>
            </a:br>
            <a:r>
              <a:rPr lang="nl-NL" dirty="0" smtClean="0"/>
              <a:t>Joseph </a:t>
            </a:r>
            <a:r>
              <a:rPr lang="nl-NL" dirty="0" err="1" smtClean="0"/>
              <a:t>Goebbels</a:t>
            </a:r>
            <a:r>
              <a:rPr lang="nl-NL" dirty="0" smtClean="0"/>
              <a:t> schreeuwt het uit tegen het vuurpeloton van Russische soldaten tegenover hem. Duidelijk zichtbaar is zijn misvormde voet. </a:t>
            </a:r>
            <a:r>
              <a:rPr lang="nl-NL" dirty="0" err="1" smtClean="0"/>
              <a:t>Heartfield</a:t>
            </a:r>
            <a:r>
              <a:rPr lang="nl-NL" dirty="0" smtClean="0"/>
              <a:t> maakt </a:t>
            </a:r>
            <a:r>
              <a:rPr lang="nl-NL" dirty="0" err="1" smtClean="0"/>
              <a:t>Goebbels</a:t>
            </a:r>
            <a:r>
              <a:rPr lang="nl-NL" dirty="0" smtClean="0"/>
              <a:t>, minister van Propaganda, het slachtoffer van diens eigen haatcampagnes tegen allen die inferieur waren aan het Arische ras. In de rassenleer die de nazi’s hanteerden werd een onderscheid gemaakt tussen de ‘</a:t>
            </a:r>
            <a:r>
              <a:rPr lang="nl-NL" dirty="0" err="1" smtClean="0"/>
              <a:t>untermensch</a:t>
            </a:r>
            <a:r>
              <a:rPr lang="nl-NL" dirty="0" smtClean="0"/>
              <a:t>’ en de ‘übermensch’. Op de </a:t>
            </a:r>
            <a:r>
              <a:rPr lang="nl-NL" dirty="0" err="1" smtClean="0"/>
              <a:t>Neurenberger</a:t>
            </a:r>
            <a:r>
              <a:rPr lang="nl-NL" dirty="0" smtClean="0"/>
              <a:t> Partijdag van de NSDAP in 1935 werden rassenwetten ingevoerd waardoor onder andere Joden, zigeuners, homoseksuelen </a:t>
            </a:r>
            <a:r>
              <a:rPr lang="nl-NL" dirty="0" err="1" smtClean="0"/>
              <a:t>én</a:t>
            </a:r>
            <a:r>
              <a:rPr lang="nl-NL" dirty="0" smtClean="0"/>
              <a:t> gehandicapten konden worden gediscrimineerd. </a:t>
            </a:r>
            <a:r>
              <a:rPr lang="nl-NL" dirty="0" err="1" smtClean="0"/>
              <a:t>Heartfield</a:t>
            </a:r>
            <a:r>
              <a:rPr lang="nl-NL" dirty="0" smtClean="0"/>
              <a:t> past hier weer een rolomdraaiing toe en verbeeldt </a:t>
            </a:r>
            <a:r>
              <a:rPr lang="nl-NL" dirty="0" err="1" smtClean="0"/>
              <a:t>Goebbels</a:t>
            </a:r>
            <a:r>
              <a:rPr lang="nl-NL" dirty="0" smtClean="0"/>
              <a:t> als het gedrocht dat hij zelf wil bestrijden. </a:t>
            </a:r>
          </a:p>
          <a:p>
            <a:endParaRPr lang="nl-NL" smtClean="0"/>
          </a:p>
          <a:p>
            <a:endParaRPr lang="nl-NL"/>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14</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Hoera, de boter is op!</a:t>
            </a:r>
            <a:br>
              <a:rPr lang="nl-NL" dirty="0" smtClean="0"/>
            </a:br>
            <a:r>
              <a:rPr lang="nl-NL" dirty="0" err="1" smtClean="0"/>
              <a:t>Göring</a:t>
            </a:r>
            <a:r>
              <a:rPr lang="nl-NL" dirty="0" smtClean="0"/>
              <a:t> in zijn rede in Hamburg: “Erts heeft een rijk altijd sterk gemaakt, boter en reuzel hebben hoogstens het volk vet gemaakt”.</a:t>
            </a:r>
            <a:br>
              <a:rPr lang="nl-NL" dirty="0" smtClean="0"/>
            </a:br>
            <a:r>
              <a:rPr lang="nl-NL" dirty="0" smtClean="0"/>
              <a:t/>
            </a:r>
            <a:br>
              <a:rPr lang="nl-NL" dirty="0" smtClean="0"/>
            </a:br>
            <a:r>
              <a:rPr lang="nl-NL" dirty="0" smtClean="0"/>
              <a:t>Dat voor de communisten het </a:t>
            </a:r>
            <a:r>
              <a:rPr lang="nl-NL" dirty="0" err="1" smtClean="0"/>
              <a:t>nationaal-socialisme</a:t>
            </a:r>
            <a:r>
              <a:rPr lang="nl-NL" dirty="0" smtClean="0"/>
              <a:t> </a:t>
            </a:r>
            <a:r>
              <a:rPr lang="nl-NL" dirty="0" err="1" smtClean="0"/>
              <a:t>gelinkt</a:t>
            </a:r>
            <a:r>
              <a:rPr lang="nl-NL" dirty="0" smtClean="0"/>
              <a:t> was aan het kapitalisme, maakt </a:t>
            </a:r>
            <a:r>
              <a:rPr lang="nl-NL" dirty="0" err="1" smtClean="0"/>
              <a:t>Heartfield</a:t>
            </a:r>
            <a:r>
              <a:rPr lang="nl-NL" dirty="0" smtClean="0"/>
              <a:t> in deze montage onomwonden duidelijk. Hij zinspeelt op de oorlogsindustrie en de consumptiemaatschappij waarbinnen de verwerking van ijzer een belangrijke rol innam. Om zeker te zijn van de financiering van de invoer van ijzererts werd de import van levensmiddelen gereduceerd en stegen de prijzen van boter en vlees. In deze montage staat er bij het Duitse gezin geen boter op tafel. </a:t>
            </a:r>
            <a:r>
              <a:rPr lang="nl-NL" dirty="0" err="1" smtClean="0"/>
              <a:t>Heartfield</a:t>
            </a:r>
            <a:r>
              <a:rPr lang="nl-NL" dirty="0" smtClean="0"/>
              <a:t> citeert in het bijschrift Herman </a:t>
            </a:r>
            <a:r>
              <a:rPr lang="nl-NL" dirty="0" err="1" smtClean="0"/>
              <a:t>Göring</a:t>
            </a:r>
            <a:r>
              <a:rPr lang="nl-NL" dirty="0" smtClean="0"/>
              <a:t> die het Duitse volk opriep om te sparen voor de bewapeningsindustrie en neemt de spreker wel heel erg letterlijk.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15</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Nabootsing</a:t>
            </a:r>
            <a:br>
              <a:rPr lang="nl-NL" dirty="0" smtClean="0"/>
            </a:br>
            <a:r>
              <a:rPr lang="nl-NL" dirty="0" smtClean="0"/>
              <a:t>Nadat alle pogingen de arbeidende klasse te overtuigen van de ideeën van de </a:t>
            </a:r>
            <a:r>
              <a:rPr lang="nl-NL" dirty="0" err="1" smtClean="0"/>
              <a:t>nationaal-socialisten</a:t>
            </a:r>
            <a:r>
              <a:rPr lang="nl-NL" dirty="0" smtClean="0"/>
              <a:t> waren mislukt, had </a:t>
            </a:r>
            <a:r>
              <a:rPr lang="nl-NL" dirty="0" err="1" smtClean="0"/>
              <a:t>Goebbels</a:t>
            </a:r>
            <a:r>
              <a:rPr lang="nl-NL" dirty="0" smtClean="0"/>
              <a:t> een laatste wanhopig idee: hij overreedde de “</a:t>
            </a:r>
            <a:r>
              <a:rPr lang="nl-NL" dirty="0" err="1" smtClean="0"/>
              <a:t>Führer</a:t>
            </a:r>
            <a:r>
              <a:rPr lang="nl-NL" dirty="0" smtClean="0"/>
              <a:t>” een </a:t>
            </a:r>
            <a:r>
              <a:rPr lang="nl-NL" dirty="0" err="1" smtClean="0"/>
              <a:t>Karl</a:t>
            </a:r>
            <a:r>
              <a:rPr lang="nl-NL" dirty="0" smtClean="0"/>
              <a:t> </a:t>
            </a:r>
            <a:r>
              <a:rPr lang="nl-NL" dirty="0" err="1" smtClean="0"/>
              <a:t>Marx-baard</a:t>
            </a:r>
            <a:r>
              <a:rPr lang="nl-NL" dirty="0" smtClean="0"/>
              <a:t> te dragen op de momenten dat hij de arbeiders toespreekt.</a:t>
            </a:r>
            <a:br>
              <a:rPr lang="nl-NL" dirty="0" smtClean="0"/>
            </a:br>
            <a:r>
              <a:rPr lang="nl-NL" dirty="0" smtClean="0"/>
              <a:t>Melding in de krant van 8 april 1934: “Naast de buste van </a:t>
            </a:r>
            <a:r>
              <a:rPr lang="nl-NL" dirty="0" err="1" smtClean="0"/>
              <a:t>Goethe</a:t>
            </a:r>
            <a:r>
              <a:rPr lang="nl-NL" dirty="0" smtClean="0"/>
              <a:t> en de arend met hakenkruis toont de Dag van de </a:t>
            </a:r>
            <a:r>
              <a:rPr lang="nl-NL" dirty="0" err="1" smtClean="0"/>
              <a:t>Arbeid-plaquette</a:t>
            </a:r>
            <a:r>
              <a:rPr lang="nl-NL" dirty="0" smtClean="0"/>
              <a:t> van het Nationale Arbeidersfront ook de bolsjewistische symbolen hamer en sikkel, waarschijnlijk in een poging de steun van de arbeiders die tegen het regime van </a:t>
            </a:r>
            <a:r>
              <a:rPr lang="nl-NL" dirty="0" err="1" smtClean="0"/>
              <a:t>Hitler</a:t>
            </a:r>
            <a:r>
              <a:rPr lang="nl-NL" dirty="0" smtClean="0"/>
              <a:t> waren te winnen.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16</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natie staat als een eenheid achter mij”</a:t>
            </a:r>
            <a:br>
              <a:rPr lang="nl-NL" dirty="0" smtClean="0"/>
            </a:br>
            <a:r>
              <a:rPr lang="nl-NL" dirty="0" smtClean="0"/>
              <a:t>Ik ken geen partijen meer, ik ken alleen nog gevangenen!</a:t>
            </a:r>
            <a:br>
              <a:rPr lang="nl-NL" dirty="0" smtClean="0"/>
            </a:br>
            <a:r>
              <a:rPr lang="nl-NL" dirty="0" smtClean="0"/>
              <a:t/>
            </a:r>
            <a:br>
              <a:rPr lang="nl-NL" dirty="0" smtClean="0"/>
            </a:br>
            <a:r>
              <a:rPr lang="nl-NL" dirty="0" smtClean="0"/>
              <a:t>Toen de Eerste Wereldoorlog uitbrak, merkte keizer </a:t>
            </a:r>
            <a:r>
              <a:rPr lang="nl-NL" dirty="0" err="1" smtClean="0"/>
              <a:t>Wilhelm</a:t>
            </a:r>
            <a:r>
              <a:rPr lang="nl-NL" dirty="0" smtClean="0"/>
              <a:t> II op: “</a:t>
            </a:r>
            <a:r>
              <a:rPr lang="nl-NL" dirty="0" err="1" smtClean="0"/>
              <a:t>Ich</a:t>
            </a:r>
            <a:r>
              <a:rPr lang="nl-NL" dirty="0" smtClean="0"/>
              <a:t> </a:t>
            </a:r>
            <a:r>
              <a:rPr lang="nl-NL" dirty="0" err="1" smtClean="0"/>
              <a:t>kenne</a:t>
            </a:r>
            <a:r>
              <a:rPr lang="nl-NL" dirty="0" smtClean="0"/>
              <a:t> </a:t>
            </a:r>
            <a:r>
              <a:rPr lang="nl-NL" dirty="0" err="1" smtClean="0"/>
              <a:t>keine</a:t>
            </a:r>
            <a:r>
              <a:rPr lang="nl-NL" dirty="0" smtClean="0"/>
              <a:t> </a:t>
            </a:r>
            <a:r>
              <a:rPr lang="nl-NL" dirty="0" err="1" smtClean="0"/>
              <a:t>Parteien</a:t>
            </a:r>
            <a:r>
              <a:rPr lang="nl-NL" dirty="0" smtClean="0"/>
              <a:t> </a:t>
            </a:r>
            <a:r>
              <a:rPr lang="nl-NL" dirty="0" err="1" smtClean="0"/>
              <a:t>mehr</a:t>
            </a:r>
            <a:r>
              <a:rPr lang="nl-NL" dirty="0" smtClean="0"/>
              <a:t>, </a:t>
            </a:r>
            <a:r>
              <a:rPr lang="nl-NL" dirty="0" err="1" smtClean="0"/>
              <a:t>ich</a:t>
            </a:r>
            <a:r>
              <a:rPr lang="nl-NL" dirty="0" smtClean="0"/>
              <a:t> </a:t>
            </a:r>
            <a:r>
              <a:rPr lang="nl-NL" dirty="0" err="1" smtClean="0"/>
              <a:t>kenne</a:t>
            </a:r>
            <a:r>
              <a:rPr lang="nl-NL" dirty="0" smtClean="0"/>
              <a:t> </a:t>
            </a:r>
            <a:r>
              <a:rPr lang="nl-NL" dirty="0" err="1" smtClean="0"/>
              <a:t>nur</a:t>
            </a:r>
            <a:r>
              <a:rPr lang="nl-NL" dirty="0" smtClean="0"/>
              <a:t> noch Deutsche” (Ik ken geen partijen meer, ik ken alleen nog Duitsers). </a:t>
            </a:r>
            <a:r>
              <a:rPr lang="nl-NL" dirty="0" err="1" smtClean="0"/>
              <a:t>Heartfield</a:t>
            </a:r>
            <a:r>
              <a:rPr lang="nl-NL" dirty="0" smtClean="0"/>
              <a:t> parafraseert </a:t>
            </a:r>
            <a:r>
              <a:rPr lang="nl-NL" dirty="0" err="1" smtClean="0"/>
              <a:t>Wilhelm</a:t>
            </a:r>
            <a:r>
              <a:rPr lang="nl-NL" dirty="0" smtClean="0"/>
              <a:t> door </a:t>
            </a:r>
            <a:r>
              <a:rPr lang="nl-NL" dirty="0" err="1" smtClean="0"/>
              <a:t>Hitler</a:t>
            </a:r>
            <a:r>
              <a:rPr lang="nl-NL" dirty="0" smtClean="0"/>
              <a:t> te laten zeggen dat zijn landgenoten als een eenheid achter hem staan… maar dan wel als zijn gevangenen. De vrijheid van anders </a:t>
            </a:r>
            <a:r>
              <a:rPr lang="nl-NL" dirty="0" err="1" smtClean="0"/>
              <a:t>denkenden</a:t>
            </a:r>
            <a:r>
              <a:rPr lang="nl-NL" dirty="0" smtClean="0"/>
              <a:t> werd door hem aan banden gelegd. </a:t>
            </a:r>
            <a:r>
              <a:rPr lang="nl-NL" dirty="0" err="1" smtClean="0"/>
              <a:t>Heartfield</a:t>
            </a:r>
            <a:r>
              <a:rPr lang="nl-NL" dirty="0" smtClean="0"/>
              <a:t> pakt dit heel letterlijk op door </a:t>
            </a:r>
            <a:r>
              <a:rPr lang="nl-NL" dirty="0" err="1" smtClean="0"/>
              <a:t>Hitler</a:t>
            </a:r>
            <a:r>
              <a:rPr lang="nl-NL" dirty="0" smtClean="0"/>
              <a:t> met een ketting zijn land en zijn volk in bedwang te laten houden. De vermelding ‘Concentratiekamp Duitsland’ rechtsboven wijst op het lot van </a:t>
            </a:r>
            <a:r>
              <a:rPr lang="nl-NL" dirty="0" err="1" smtClean="0"/>
              <a:t>Hitlers</a:t>
            </a:r>
            <a:r>
              <a:rPr lang="nl-NL" dirty="0" smtClean="0"/>
              <a:t> tegenhangers.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17</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van de Olympische Spelen Berlijn 1936</a:t>
            </a:r>
            <a:br>
              <a:rPr lang="nl-NL" dirty="0" smtClean="0"/>
            </a:br>
            <a:r>
              <a:rPr lang="nl-NL" dirty="0" smtClean="0"/>
              <a:t>Bijlzwaaien / Koppen rollen / Speerwerpen / Touwtrekken / Vechten / </a:t>
            </a:r>
            <a:r>
              <a:rPr lang="nl-NL" dirty="0" err="1" smtClean="0"/>
              <a:t>Wisselrijden</a:t>
            </a:r>
            <a:r>
              <a:rPr lang="nl-NL" dirty="0" smtClean="0"/>
              <a:t> / Lichaam buigen / </a:t>
            </a:r>
            <a:br>
              <a:rPr lang="nl-NL" dirty="0" smtClean="0"/>
            </a:br>
            <a:r>
              <a:rPr lang="nl-NL" dirty="0" smtClean="0"/>
              <a:t>Afsluitend grandioos </a:t>
            </a:r>
            <a:r>
              <a:rPr lang="nl-NL" dirty="0" err="1" smtClean="0"/>
              <a:t>artillerie-vuurwerk</a:t>
            </a:r>
            <a:r>
              <a:rPr lang="nl-NL" dirty="0" smtClean="0"/>
              <a:t/>
            </a:r>
            <a:br>
              <a:rPr lang="nl-NL" dirty="0" smtClean="0"/>
            </a:br>
            <a:r>
              <a:rPr lang="nl-NL" dirty="0" smtClean="0"/>
              <a:t/>
            </a:r>
            <a:br>
              <a:rPr lang="nl-NL" dirty="0" smtClean="0"/>
            </a:br>
            <a:r>
              <a:rPr lang="nl-NL" dirty="0" smtClean="0"/>
              <a:t>In Berlijn werden in 1936 de elfde Olympische Spelen gehouden. Voor het </a:t>
            </a:r>
            <a:r>
              <a:rPr lang="nl-NL" dirty="0" err="1" smtClean="0"/>
              <a:t>nazi-regime</a:t>
            </a:r>
            <a:r>
              <a:rPr lang="nl-NL" dirty="0" smtClean="0"/>
              <a:t> een prachtige gelegenheid zich te presenteren als respectabel en succesvol lid van de wereldgemeenschap. </a:t>
            </a:r>
            <a:r>
              <a:rPr lang="nl-NL" dirty="0" err="1" smtClean="0"/>
              <a:t>Heartfield</a:t>
            </a:r>
            <a:r>
              <a:rPr lang="nl-NL" dirty="0" smtClean="0"/>
              <a:t> geeft in deze montage in een alternatief sportprogramma aan wat de werkelijkheid is voor Joden en tegenstanders van het regime in nazi-Duitsland. Wrang en spottend verheft </a:t>
            </a:r>
            <a:r>
              <a:rPr lang="nl-NL" dirty="0" err="1" smtClean="0"/>
              <a:t>Heartfield</a:t>
            </a:r>
            <a:r>
              <a:rPr lang="nl-NL" dirty="0" smtClean="0"/>
              <a:t> de duivelse praktijken van de nazi’s tot nieuwe sporten. Hij ontmaskert de Spelen als propagandamiddel.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18</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nazi’s spelen met vuur</a:t>
            </a:r>
            <a:br>
              <a:rPr lang="nl-NL" dirty="0" smtClean="0"/>
            </a:br>
            <a:r>
              <a:rPr lang="nl-NL" dirty="0" smtClean="0"/>
              <a:t>“Als de wereld uiteindelijk brandt, zullen wij erin slagen te bewijzen dat Moskou de brandstichter was.”</a:t>
            </a:r>
            <a:br>
              <a:rPr lang="nl-NL" dirty="0" smtClean="0"/>
            </a:br>
            <a:r>
              <a:rPr lang="nl-NL" dirty="0" smtClean="0"/>
              <a:t/>
            </a:r>
            <a:br>
              <a:rPr lang="nl-NL" dirty="0" smtClean="0"/>
            </a:br>
            <a:r>
              <a:rPr lang="nl-NL" dirty="0" smtClean="0"/>
              <a:t>Twee jaar na de brand in de Rijksdag, het Duitse regeringsgebouw in Berlijn, verscheen deze niets verhullende montage van </a:t>
            </a:r>
            <a:r>
              <a:rPr lang="nl-NL" dirty="0" err="1" smtClean="0"/>
              <a:t>Heartfield</a:t>
            </a:r>
            <a:r>
              <a:rPr lang="nl-NL" dirty="0" smtClean="0"/>
              <a:t> op de cover van de AIZ: </a:t>
            </a:r>
            <a:r>
              <a:rPr lang="nl-NL" dirty="0" err="1" smtClean="0"/>
              <a:t>Göring</a:t>
            </a:r>
            <a:r>
              <a:rPr lang="nl-NL" dirty="0" smtClean="0"/>
              <a:t>, minister van Binnenlandse Zaken en één van </a:t>
            </a:r>
            <a:r>
              <a:rPr lang="nl-NL" dirty="0" err="1" smtClean="0"/>
              <a:t>Hitlers</a:t>
            </a:r>
            <a:r>
              <a:rPr lang="nl-NL" dirty="0" smtClean="0"/>
              <a:t> belangrijkste adviseurs, steekt met een fakkel een wereldbol in brand. </a:t>
            </a:r>
            <a:r>
              <a:rPr lang="nl-NL" dirty="0" err="1" smtClean="0"/>
              <a:t>Heartfield</a:t>
            </a:r>
            <a:r>
              <a:rPr lang="nl-NL" dirty="0" smtClean="0"/>
              <a:t> laat </a:t>
            </a:r>
            <a:r>
              <a:rPr lang="nl-NL" dirty="0" err="1" smtClean="0"/>
              <a:t>Göring</a:t>
            </a:r>
            <a:r>
              <a:rPr lang="nl-NL" dirty="0" smtClean="0"/>
              <a:t> zeggen dat hij de communisten hiervan de schuld zal geven. Als communist was </a:t>
            </a:r>
            <a:r>
              <a:rPr lang="nl-NL" dirty="0" err="1" smtClean="0"/>
              <a:t>Heartfield</a:t>
            </a:r>
            <a:r>
              <a:rPr lang="nl-NL" dirty="0" smtClean="0"/>
              <a:t> ervan overtuigd dat de Rijksdagbrand van 27 februari 1933 de nazi’s goed uitkwam in hun hetze tegen de rode militanten. Dat de wereldbrand het uiteindelijke doel van de </a:t>
            </a:r>
            <a:r>
              <a:rPr lang="nl-NL" dirty="0" err="1" smtClean="0"/>
              <a:t>nationaal-socialisten</a:t>
            </a:r>
            <a:r>
              <a:rPr lang="nl-NL" dirty="0" smtClean="0"/>
              <a:t> was, maakt </a:t>
            </a:r>
            <a:r>
              <a:rPr lang="nl-NL" dirty="0" err="1" smtClean="0"/>
              <a:t>Heartfield</a:t>
            </a:r>
            <a:r>
              <a:rPr lang="nl-NL" dirty="0" smtClean="0"/>
              <a:t> hier volkomen duidelijk.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19</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smtClean="0"/>
              <a:t>Göring</a:t>
            </a:r>
            <a:r>
              <a:rPr lang="nl-NL" dirty="0" smtClean="0"/>
              <a:t/>
            </a:r>
            <a:br>
              <a:rPr lang="nl-NL" dirty="0" smtClean="0"/>
            </a:br>
            <a:r>
              <a:rPr lang="nl-NL" dirty="0" smtClean="0"/>
              <a:t>De beul van het Derde Rijk</a:t>
            </a:r>
            <a:br>
              <a:rPr lang="nl-NL" dirty="0" smtClean="0"/>
            </a:br>
            <a:r>
              <a:rPr lang="nl-NL" dirty="0" smtClean="0"/>
              <a:t>In </a:t>
            </a:r>
            <a:r>
              <a:rPr lang="nl-NL" dirty="0" err="1" smtClean="0"/>
              <a:t>Leipzig</a:t>
            </a:r>
            <a:r>
              <a:rPr lang="nl-NL" dirty="0" smtClean="0"/>
              <a:t> werden op 21 september naast de provocateur Lubbe, vier onschuldige mannen – slachtoffers van een schandalige juridische dwaling – berecht. De ware brandstichter van de Rijksdag, </a:t>
            </a:r>
            <a:r>
              <a:rPr lang="nl-NL" dirty="0" err="1" smtClean="0"/>
              <a:t>Göring</a:t>
            </a:r>
            <a:r>
              <a:rPr lang="nl-NL" dirty="0" smtClean="0"/>
              <a:t>, zal niet voor de rechtbank verschijnen.</a:t>
            </a:r>
            <a:br>
              <a:rPr lang="nl-NL" dirty="0" smtClean="0"/>
            </a:br>
            <a:r>
              <a:rPr lang="nl-NL" dirty="0" smtClean="0"/>
              <a:t>Fotomontage: John </a:t>
            </a:r>
            <a:r>
              <a:rPr lang="nl-NL" dirty="0" err="1" smtClean="0"/>
              <a:t>Heartfield</a:t>
            </a:r>
            <a:r>
              <a:rPr lang="nl-NL" dirty="0" smtClean="0"/>
              <a:t> // Omslagbeeld uit het “Bruinboek over de Rijksdagbrand en de </a:t>
            </a:r>
            <a:r>
              <a:rPr lang="nl-NL" dirty="0" err="1" smtClean="0"/>
              <a:t>Hitlerterreur</a:t>
            </a:r>
            <a:r>
              <a:rPr lang="nl-NL" dirty="0" smtClean="0"/>
              <a:t>” // Het gezicht van </a:t>
            </a:r>
            <a:r>
              <a:rPr lang="nl-NL" dirty="0" err="1" smtClean="0"/>
              <a:t>Göring</a:t>
            </a:r>
            <a:r>
              <a:rPr lang="nl-NL" dirty="0" smtClean="0"/>
              <a:t> is een originele foto en werd niet geretoucheerd.</a:t>
            </a:r>
            <a:br>
              <a:rPr lang="nl-NL" dirty="0" smtClean="0"/>
            </a:br>
            <a:r>
              <a:rPr lang="nl-NL" dirty="0" smtClean="0"/>
              <a:t/>
            </a:r>
            <a:br>
              <a:rPr lang="nl-NL" dirty="0" smtClean="0"/>
            </a:br>
            <a:r>
              <a:rPr lang="nl-NL" dirty="0" smtClean="0"/>
              <a:t>Op een speciale editie van de AIZ werd een montage van </a:t>
            </a:r>
            <a:r>
              <a:rPr lang="nl-NL" dirty="0" err="1" smtClean="0"/>
              <a:t>Heartfield</a:t>
            </a:r>
            <a:r>
              <a:rPr lang="nl-NL" dirty="0" smtClean="0"/>
              <a:t> geplaatst waarbij </a:t>
            </a:r>
            <a:r>
              <a:rPr lang="nl-NL" dirty="0" err="1" smtClean="0"/>
              <a:t>Hermann</a:t>
            </a:r>
            <a:r>
              <a:rPr lang="nl-NL" dirty="0" smtClean="0"/>
              <a:t> </a:t>
            </a:r>
            <a:r>
              <a:rPr lang="nl-NL" dirty="0" err="1" smtClean="0"/>
              <a:t>Göring</a:t>
            </a:r>
            <a:r>
              <a:rPr lang="nl-NL" dirty="0" smtClean="0"/>
              <a:t> als beul staat afgebeeld voor een brandende Rijksdag. Het Duitse parlementsgebouw in hartje Berlijn werd door de Nederlandse anarchist Marinus van der Lubbe op 27 februari 1933 in brand gestoken. Het was zijn protest tegen de machtsovername door </a:t>
            </a:r>
            <a:r>
              <a:rPr lang="nl-NL" dirty="0" err="1" smtClean="0"/>
              <a:t>Hitler</a:t>
            </a:r>
            <a:r>
              <a:rPr lang="nl-NL" dirty="0" smtClean="0"/>
              <a:t>, een maand eerder. De </a:t>
            </a:r>
            <a:r>
              <a:rPr lang="nl-NL" dirty="0" err="1" smtClean="0"/>
              <a:t>nationaal-socialisten</a:t>
            </a:r>
            <a:r>
              <a:rPr lang="nl-NL" dirty="0" smtClean="0"/>
              <a:t> gaven de communisten echter de schuld. </a:t>
            </a:r>
            <a:r>
              <a:rPr lang="nl-NL" dirty="0" err="1" smtClean="0"/>
              <a:t>Göring</a:t>
            </a:r>
            <a:r>
              <a:rPr lang="nl-NL" dirty="0" smtClean="0"/>
              <a:t>, minister van Binnenlandse Zaken en voorzitter van de Rijksdag, beschouwde de brand als het begin van een linkse machtsovername. Dit leidde tot massale internering van Duitse communisten.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20</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Lubbe’s</a:t>
            </a:r>
            <a:r>
              <a:rPr lang="nl-NL" dirty="0" smtClean="0"/>
              <a:t> graf</a:t>
            </a:r>
            <a:br>
              <a:rPr lang="nl-NL" dirty="0" smtClean="0"/>
            </a:br>
            <a:r>
              <a:rPr lang="nl-NL" dirty="0" smtClean="0"/>
              <a:t>“Verdomme, hoe dieper we hem begraven, hoe meer de waarheid aan het licht komt!”</a:t>
            </a:r>
            <a:br>
              <a:rPr lang="nl-NL" dirty="0" smtClean="0"/>
            </a:br>
            <a:r>
              <a:rPr lang="nl-NL" dirty="0" smtClean="0"/>
              <a:t/>
            </a:r>
            <a:br>
              <a:rPr lang="nl-NL" dirty="0" smtClean="0"/>
            </a:br>
            <a:r>
              <a:rPr lang="nl-NL" dirty="0" smtClean="0"/>
              <a:t>In 1934 werd Marinus van der Lubbe veroordeeld en ter dood gebracht omdat hij in 1933 de Rijksdag in brand zou hebben gestoken. Deze door speculaties omgeven daad werd door zowel de </a:t>
            </a:r>
            <a:r>
              <a:rPr lang="nl-NL" dirty="0" err="1" smtClean="0"/>
              <a:t>nationaal-socialisten</a:t>
            </a:r>
            <a:r>
              <a:rPr lang="nl-NL" dirty="0" smtClean="0"/>
              <a:t> als de communisten gebruikt in hun propaganda. </a:t>
            </a:r>
            <a:r>
              <a:rPr lang="nl-NL" dirty="0" err="1" smtClean="0"/>
              <a:t>Heartfield</a:t>
            </a:r>
            <a:r>
              <a:rPr lang="nl-NL" dirty="0" smtClean="0"/>
              <a:t> laat hier </a:t>
            </a:r>
            <a:r>
              <a:rPr lang="nl-NL" dirty="0" err="1" smtClean="0"/>
              <a:t>Hitler</a:t>
            </a:r>
            <a:r>
              <a:rPr lang="nl-NL" dirty="0" smtClean="0"/>
              <a:t>, </a:t>
            </a:r>
            <a:r>
              <a:rPr lang="nl-NL" dirty="0" err="1" smtClean="0"/>
              <a:t>Göring</a:t>
            </a:r>
            <a:r>
              <a:rPr lang="nl-NL" dirty="0" smtClean="0"/>
              <a:t> en een Duitse rechter Van der </a:t>
            </a:r>
            <a:r>
              <a:rPr lang="nl-NL" dirty="0" err="1" smtClean="0"/>
              <a:t>Lubbe’s</a:t>
            </a:r>
            <a:r>
              <a:rPr lang="nl-NL" dirty="0" smtClean="0"/>
              <a:t> graf delven. Maar hoe dieper ze hem wegstoppen, hoe harder de waarheid hen tegemoet komt. De kunstenaar hekelt de rechterlijke dwalingen en de valse beschuldigingen aan het adres van de communisten tijdens het proces. De bravoure van </a:t>
            </a:r>
            <a:r>
              <a:rPr lang="nl-NL" dirty="0" err="1" smtClean="0"/>
              <a:t>Van</a:t>
            </a:r>
            <a:r>
              <a:rPr lang="nl-NL" dirty="0" smtClean="0"/>
              <a:t> der Lubbe wordt door </a:t>
            </a:r>
            <a:r>
              <a:rPr lang="nl-NL" dirty="0" err="1" smtClean="0"/>
              <a:t>Heartfield</a:t>
            </a:r>
            <a:r>
              <a:rPr lang="nl-NL" dirty="0" smtClean="0"/>
              <a:t> tot symbool van het verzet tegen de nazi’s gemaakt. </a:t>
            </a:r>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21</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Bij het </a:t>
            </a:r>
            <a:r>
              <a:rPr lang="nl-NL" dirty="0" err="1" smtClean="0"/>
              <a:t>brandstichter-proces</a:t>
            </a:r>
            <a:r>
              <a:rPr lang="nl-NL" dirty="0" smtClean="0"/>
              <a:t> in </a:t>
            </a:r>
            <a:r>
              <a:rPr lang="nl-NL" dirty="0" err="1" smtClean="0"/>
              <a:t>Leipzig</a:t>
            </a:r>
            <a:r>
              <a:rPr lang="nl-NL" dirty="0" smtClean="0"/>
              <a:t/>
            </a:r>
            <a:br>
              <a:rPr lang="nl-NL" dirty="0" smtClean="0"/>
            </a:br>
            <a:r>
              <a:rPr lang="nl-NL" dirty="0" smtClean="0"/>
              <a:t/>
            </a:r>
            <a:br>
              <a:rPr lang="nl-NL" dirty="0" smtClean="0"/>
            </a:br>
            <a:r>
              <a:rPr lang="nl-NL" dirty="0" smtClean="0"/>
              <a:t>Ze draaien en kronkelen en noemen zichzelf Duitse rechters</a:t>
            </a:r>
            <a:br>
              <a:rPr lang="nl-NL" dirty="0" smtClean="0"/>
            </a:br>
            <a:r>
              <a:rPr lang="nl-NL" dirty="0" smtClean="0"/>
              <a:t/>
            </a:r>
            <a:br>
              <a:rPr lang="nl-NL" dirty="0" smtClean="0"/>
            </a:br>
            <a:r>
              <a:rPr lang="nl-NL" dirty="0" smtClean="0"/>
              <a:t>‘</a:t>
            </a:r>
            <a:r>
              <a:rPr lang="nl-NL" dirty="0" err="1" smtClean="0"/>
              <a:t>Sich</a:t>
            </a:r>
            <a:r>
              <a:rPr lang="nl-NL" dirty="0" smtClean="0"/>
              <a:t> winden wie </a:t>
            </a:r>
            <a:r>
              <a:rPr lang="nl-NL" dirty="0" err="1" smtClean="0"/>
              <a:t>ein</a:t>
            </a:r>
            <a:r>
              <a:rPr lang="nl-NL" dirty="0" smtClean="0"/>
              <a:t> Aal’ betekent ‘zo glad als een aal’. Er worden personen mee aangeduid die de waarheid niet zo nauw nemen en leugens verkopen. </a:t>
            </a:r>
            <a:r>
              <a:rPr lang="nl-NL" dirty="0" err="1" smtClean="0"/>
              <a:t>Heartfield</a:t>
            </a:r>
            <a:r>
              <a:rPr lang="nl-NL" dirty="0" smtClean="0"/>
              <a:t> beschuldigde de rechterlijke macht in Duitsland van partijdigheid. Hun oneerlijke gedrag verbeeldde hij door twee slangen weer te geven die samen de vorm van een paragraafteken aannemen. De paragraaf verwijst naar het Duitse wetboek, dat door de </a:t>
            </a:r>
            <a:r>
              <a:rPr lang="nl-NL" dirty="0" err="1" smtClean="0"/>
              <a:t>nazirechters</a:t>
            </a:r>
            <a:r>
              <a:rPr lang="nl-NL" dirty="0" smtClean="0"/>
              <a:t> werd verdraaid. De titel van de montage refereert aan het proces rondom de Rijksdagbrand en de onterechte beschuldiging van de communist </a:t>
            </a:r>
            <a:r>
              <a:rPr lang="nl-NL" dirty="0" err="1" smtClean="0"/>
              <a:t>Georgi</a:t>
            </a:r>
            <a:r>
              <a:rPr lang="nl-NL" dirty="0" smtClean="0"/>
              <a:t> </a:t>
            </a:r>
            <a:r>
              <a:rPr lang="nl-NL" dirty="0" err="1" smtClean="0"/>
              <a:t>Dimitroff</a:t>
            </a:r>
            <a:r>
              <a:rPr lang="nl-NL" dirty="0" smtClean="0"/>
              <a:t>: de rechters waren stromannen van de </a:t>
            </a:r>
            <a:r>
              <a:rPr lang="nl-NL" dirty="0" err="1" smtClean="0"/>
              <a:t>nationaal-socialisten</a:t>
            </a:r>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22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Instrument in Gods hand?</a:t>
            </a:r>
            <a:br>
              <a:rPr lang="nl-NL" sz="1200" dirty="0" smtClean="0"/>
            </a:br>
            <a:r>
              <a:rPr lang="nl-NL" sz="1200" dirty="0" smtClean="0"/>
              <a:t>Speelgoed in </a:t>
            </a:r>
            <a:r>
              <a:rPr lang="nl-NL" sz="1200" dirty="0" err="1" smtClean="0"/>
              <a:t>Thyssens</a:t>
            </a:r>
            <a:r>
              <a:rPr lang="nl-NL" sz="1200" dirty="0" smtClean="0"/>
              <a:t> hand!</a:t>
            </a:r>
            <a:br>
              <a:rPr lang="nl-NL" sz="1200" dirty="0" smtClean="0"/>
            </a:br>
            <a:r>
              <a:rPr lang="nl-NL" sz="1200" dirty="0" smtClean="0"/>
              <a:t>“Bij de uitoefening van zijn taak, stelt de </a:t>
            </a:r>
            <a:r>
              <a:rPr lang="nl-NL" sz="1200" dirty="0" err="1" smtClean="0"/>
              <a:t>Führer</a:t>
            </a:r>
            <a:r>
              <a:rPr lang="nl-NL" sz="1200" dirty="0" smtClean="0"/>
              <a:t> zich op als rechterhand van God”. (</a:t>
            </a:r>
            <a:r>
              <a:rPr lang="nl-NL" sz="1200" dirty="0" err="1" smtClean="0"/>
              <a:t>Kube</a:t>
            </a:r>
            <a:r>
              <a:rPr lang="nl-NL" sz="1200" dirty="0" smtClean="0"/>
              <a:t>, </a:t>
            </a:r>
            <a:r>
              <a:rPr lang="nl-NL" sz="1200" dirty="0" err="1" smtClean="0"/>
              <a:t>Pruissische</a:t>
            </a:r>
            <a:r>
              <a:rPr lang="nl-NL" sz="1200" dirty="0" smtClean="0"/>
              <a:t> Raad van State, president van Mark Brandenburg, leider van de Nationaal Socialisten in het </a:t>
            </a:r>
            <a:r>
              <a:rPr lang="nl-NL" sz="1200" dirty="0" err="1" smtClean="0"/>
              <a:t>Pruissische</a:t>
            </a:r>
            <a:r>
              <a:rPr lang="nl-NL" sz="1200" dirty="0" smtClean="0"/>
              <a:t> parlement). De grootindustrieel Fritz Thyssen, eigenaar van een fortuin van 125 miljoen mark en directeur van één van de grootste Duitse trusts, werd uitgeroepen tot economische dictator van het belangrijkste Duitse industriegebied </a:t>
            </a:r>
            <a:r>
              <a:rPr lang="nl-NL" sz="1200" dirty="0" err="1" smtClean="0"/>
              <a:t>Rheinland-Westfalen</a:t>
            </a:r>
            <a:r>
              <a:rPr lang="nl-NL" sz="1200" dirty="0" smtClean="0"/>
              <a:t>.</a:t>
            </a:r>
            <a:br>
              <a:rPr lang="nl-NL" sz="1200" dirty="0" smtClean="0"/>
            </a:br>
            <a:r>
              <a:rPr lang="nl-NL" sz="1200" dirty="0" smtClean="0"/>
              <a:t/>
            </a:r>
            <a:br>
              <a:rPr lang="nl-NL" sz="1200" dirty="0" smtClean="0"/>
            </a:br>
            <a:r>
              <a:rPr lang="nl-NL" sz="1200" dirty="0" smtClean="0"/>
              <a:t>Fritz Thyssen gaf leiding aan de grootste staaltrust in Duitsland. In 1931 werd hij lid van de NSDAP. Hij ontwikkelde zich tot krachtig bemiddelaar tussen </a:t>
            </a:r>
            <a:r>
              <a:rPr lang="nl-NL" sz="1200" dirty="0" err="1" smtClean="0"/>
              <a:t>Hitler</a:t>
            </a:r>
            <a:r>
              <a:rPr lang="nl-NL" sz="1200" dirty="0" smtClean="0"/>
              <a:t> en de industriëlen van het belangrijke industriegebied </a:t>
            </a:r>
            <a:r>
              <a:rPr lang="nl-NL" sz="1200" dirty="0" err="1" smtClean="0"/>
              <a:t>Rheinland-Westfalen</a:t>
            </a:r>
            <a:r>
              <a:rPr lang="nl-NL" sz="1200" dirty="0" smtClean="0"/>
              <a:t>. </a:t>
            </a:r>
            <a:r>
              <a:rPr lang="nl-NL" sz="1200" dirty="0" err="1" smtClean="0"/>
              <a:t>Heartfield</a:t>
            </a:r>
            <a:r>
              <a:rPr lang="nl-NL" sz="1200" dirty="0" smtClean="0"/>
              <a:t> laat Thyssen in zijn montage een </a:t>
            </a:r>
            <a:r>
              <a:rPr lang="nl-NL" sz="1200" dirty="0" err="1" smtClean="0"/>
              <a:t>Hitler-trekpop</a:t>
            </a:r>
            <a:r>
              <a:rPr lang="nl-NL" sz="1200" dirty="0" smtClean="0"/>
              <a:t> vasthouden. Hij suggereert dat de </a:t>
            </a:r>
            <a:r>
              <a:rPr lang="nl-NL" sz="1200" dirty="0" err="1" smtClean="0"/>
              <a:t>Nazi-partij</a:t>
            </a:r>
            <a:r>
              <a:rPr lang="nl-NL" sz="1200" dirty="0" smtClean="0"/>
              <a:t> alleen kon bestaan dankzij de financiële steun van Thyssen en andere grootindustriëlen en in feite naar hun pijpen danste. </a:t>
            </a:r>
            <a:r>
              <a:rPr lang="nl-NL" sz="1200" dirty="0" err="1" smtClean="0"/>
              <a:t>Hitler</a:t>
            </a:r>
            <a:r>
              <a:rPr lang="nl-NL" sz="1200" dirty="0" smtClean="0"/>
              <a:t> wordt neergezet als de speelbal van het kapitalisme. </a:t>
            </a:r>
            <a:r>
              <a:rPr lang="nl-NL" sz="1200" dirty="0" err="1" smtClean="0"/>
              <a:t>Heartfield</a:t>
            </a:r>
            <a:r>
              <a:rPr lang="nl-NL" sz="1200" dirty="0" smtClean="0"/>
              <a:t> geeft aan dat de echte baas de grootindustrieel is en dat de arbeider niets van </a:t>
            </a:r>
            <a:r>
              <a:rPr lang="nl-NL" sz="1200" dirty="0" err="1" smtClean="0"/>
              <a:t>Hitler</a:t>
            </a:r>
            <a:r>
              <a:rPr lang="nl-NL" sz="1200" dirty="0" smtClean="0"/>
              <a:t> te verwachten heeft.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3</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Keizer Adolf: De man tegen Europa</a:t>
            </a:r>
            <a:br>
              <a:rPr lang="nl-NL" dirty="0" smtClean="0"/>
            </a:br>
            <a:r>
              <a:rPr lang="nl-NL" dirty="0" smtClean="0"/>
              <a:t/>
            </a:r>
            <a:br>
              <a:rPr lang="nl-NL" dirty="0" smtClean="0"/>
            </a:br>
            <a:r>
              <a:rPr lang="nl-NL" dirty="0" smtClean="0"/>
              <a:t>Stefan </a:t>
            </a:r>
            <a:r>
              <a:rPr lang="nl-NL" dirty="0" err="1" smtClean="0"/>
              <a:t>Lorant</a:t>
            </a:r>
            <a:r>
              <a:rPr lang="nl-NL" dirty="0" smtClean="0"/>
              <a:t>, uitgever van het populaire tijdschrift Picture Post, was de eerste die </a:t>
            </a:r>
            <a:r>
              <a:rPr lang="nl-NL" dirty="0" err="1" smtClean="0"/>
              <a:t>Heartfields</a:t>
            </a:r>
            <a:r>
              <a:rPr lang="nl-NL" dirty="0" smtClean="0"/>
              <a:t> politieke fotomontages in Engeland publiceerde. Op 9 september 1939 verscheen er op de cover van Picture Post een montage die – voor een deel – al te zien was geweest in de AIZ van 21 augustus 1932. </a:t>
            </a:r>
            <a:r>
              <a:rPr lang="nl-NL" dirty="0" err="1" smtClean="0"/>
              <a:t>Hitler</a:t>
            </a:r>
            <a:r>
              <a:rPr lang="nl-NL" dirty="0" smtClean="0"/>
              <a:t> is als keizer </a:t>
            </a:r>
            <a:r>
              <a:rPr lang="nl-NL" dirty="0" err="1" smtClean="0"/>
              <a:t>Wilhelm</a:t>
            </a:r>
            <a:r>
              <a:rPr lang="nl-NL" dirty="0" smtClean="0"/>
              <a:t> II weergegeven voor een kaart van Europa.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23</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Volg het Spaanse voorbeeld!</a:t>
            </a:r>
            <a:br>
              <a:rPr lang="nl-NL" dirty="0" smtClean="0"/>
            </a:br>
            <a:r>
              <a:rPr lang="nl-NL" dirty="0" smtClean="0"/>
              <a:t/>
            </a:r>
            <a:br>
              <a:rPr lang="nl-NL" dirty="0" smtClean="0"/>
            </a:br>
            <a:r>
              <a:rPr lang="nl-NL" dirty="0" smtClean="0"/>
              <a:t>In een speciale editie van de AIZ verscheen begin 1936 deze montage, waarbij </a:t>
            </a:r>
            <a:r>
              <a:rPr lang="nl-NL" dirty="0" err="1" smtClean="0"/>
              <a:t>Heartfield</a:t>
            </a:r>
            <a:r>
              <a:rPr lang="nl-NL" dirty="0" smtClean="0"/>
              <a:t> gebruik heeft gemaakt van een montage uit 1932. Deze AIZ stond in het teken van de oprichting van het Spaanse Volksfront en bevatte een artikel van de leider van de Spaanse socialistische partij Francisco Largo </a:t>
            </a:r>
            <a:r>
              <a:rPr lang="nl-NL" dirty="0" err="1" smtClean="0"/>
              <a:t>Caballero</a:t>
            </a:r>
            <a:r>
              <a:rPr lang="nl-NL" dirty="0" smtClean="0"/>
              <a:t>. </a:t>
            </a:r>
            <a:r>
              <a:rPr lang="nl-NL" dirty="0" err="1" smtClean="0"/>
              <a:t>Heartfield</a:t>
            </a:r>
            <a:r>
              <a:rPr lang="nl-NL" dirty="0" smtClean="0"/>
              <a:t> raadde aan het Spaanse voorbeeld te volgen en ook in Duitsland een vuist te maken tegen het fascisme. De slang in de montage staat voor het Derde Rijk dat wordt vermorzeld door de linkse partijen.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24</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Met zijn holle frasen wil hij de wereld vergassen</a:t>
            </a:r>
            <a:br>
              <a:rPr lang="nl-NL" dirty="0" smtClean="0"/>
            </a:br>
            <a:r>
              <a:rPr lang="nl-NL" dirty="0" smtClean="0"/>
              <a:t>De man die zwoor op de Duitse grondwet, spreekt nu van vrede. Hij zal zich eraan houden zoals aan zijn eed.</a:t>
            </a:r>
            <a:br>
              <a:rPr lang="nl-NL" dirty="0" smtClean="0"/>
            </a:br>
            <a:r>
              <a:rPr lang="nl-NL" dirty="0" err="1" smtClean="0"/>
              <a:t>Heartfield</a:t>
            </a:r>
            <a:r>
              <a:rPr lang="nl-NL" dirty="0" smtClean="0"/>
              <a:t> heeft </a:t>
            </a:r>
            <a:r>
              <a:rPr lang="nl-NL" dirty="0" err="1" smtClean="0"/>
              <a:t>Hitler</a:t>
            </a:r>
            <a:r>
              <a:rPr lang="nl-NL" dirty="0" smtClean="0"/>
              <a:t> verkleed als vredesengel. De palmtak in zijn rechterhand camoufleert een zwaard. Zijn linkerhand trekt een kanon en een gemuilkorfde vredesduif voort. Waar </a:t>
            </a:r>
            <a:r>
              <a:rPr lang="nl-NL" dirty="0" err="1" smtClean="0"/>
              <a:t>Hitler</a:t>
            </a:r>
            <a:r>
              <a:rPr lang="nl-NL" dirty="0" smtClean="0"/>
              <a:t> op 23 maart 1933 in de Rijksdag verklaarde voor vrede te ijveren, had hij begin februari reeds een geheim oorlogsprogramma voorgelegd aan zijn militaire bevelhebbers. De vredesengel staat symbool voor ontwapening en vrede, maar in </a:t>
            </a:r>
            <a:r>
              <a:rPr lang="nl-NL" dirty="0" err="1" smtClean="0"/>
              <a:t>Heartfields</a:t>
            </a:r>
            <a:r>
              <a:rPr lang="nl-NL" dirty="0" smtClean="0"/>
              <a:t> ogen is </a:t>
            </a:r>
            <a:r>
              <a:rPr lang="nl-NL" dirty="0" err="1" smtClean="0"/>
              <a:t>Hitler</a:t>
            </a:r>
            <a:r>
              <a:rPr lang="nl-NL" dirty="0" smtClean="0"/>
              <a:t> doortrapt en duivels. Hij presenteert hem als de leider die zijn volk door middel van holle retoriek en valse beloftes naar de afgrond brengt. </a:t>
            </a:r>
            <a:r>
              <a:rPr lang="nl-NL" dirty="0" err="1" smtClean="0"/>
              <a:t>Heartfields</a:t>
            </a:r>
            <a:r>
              <a:rPr lang="nl-NL" dirty="0" smtClean="0"/>
              <a:t> zinsnede dat </a:t>
            </a:r>
            <a:r>
              <a:rPr lang="nl-NL" dirty="0" err="1" smtClean="0"/>
              <a:t>Hitler</a:t>
            </a:r>
            <a:r>
              <a:rPr lang="nl-NL" dirty="0" smtClean="0"/>
              <a:t> ‘de wereld wil vergassen’ is een cynische woordspeling die verwijst naar het mosterdgas dat door de Duitsers in de Eerste Wereldoorlog werd gebruikt</a:t>
            </a:r>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bedoeling van de </a:t>
            </a:r>
            <a:r>
              <a:rPr lang="nl-NL" dirty="0" err="1" smtClean="0"/>
              <a:t>Hitler-groet</a:t>
            </a:r>
            <a:r>
              <a:rPr lang="nl-NL" dirty="0" smtClean="0"/>
              <a:t>: Kleine man vraagt om grote gaven</a:t>
            </a:r>
            <a:br>
              <a:rPr lang="nl-NL" dirty="0" smtClean="0"/>
            </a:br>
            <a:r>
              <a:rPr lang="nl-NL" dirty="0" smtClean="0"/>
              <a:t/>
            </a:r>
            <a:br>
              <a:rPr lang="nl-NL" dirty="0" smtClean="0"/>
            </a:br>
            <a:r>
              <a:rPr lang="nl-NL" dirty="0" smtClean="0"/>
              <a:t>Rond 1932 had de AIZ een oplage van een half miljoen. Daarmee was het </a:t>
            </a:r>
            <a:r>
              <a:rPr lang="nl-NL" dirty="0" err="1" smtClean="0"/>
              <a:t>het</a:t>
            </a:r>
            <a:r>
              <a:rPr lang="nl-NL" dirty="0" smtClean="0"/>
              <a:t> grootste geïllustreerde arbeiderstijdschrift ter wereld. De AIZ verscheen in Berlijn en werd van daaruit verspreid over vijf Europese landen. </a:t>
            </a:r>
            <a:r>
              <a:rPr lang="nl-NL" dirty="0" err="1" smtClean="0"/>
              <a:t>Heartfields</a:t>
            </a:r>
            <a:r>
              <a:rPr lang="nl-NL" dirty="0" smtClean="0"/>
              <a:t> montages kwamen daarmee onder de aandacht van een groot publiek. Op de </a:t>
            </a:r>
            <a:r>
              <a:rPr lang="nl-NL" dirty="0" err="1" smtClean="0"/>
              <a:t>AIZ-cover</a:t>
            </a:r>
            <a:r>
              <a:rPr lang="nl-NL" dirty="0" smtClean="0"/>
              <a:t> van 16 oktober 1932 presenteert </a:t>
            </a:r>
            <a:r>
              <a:rPr lang="nl-NL" dirty="0" err="1" smtClean="0"/>
              <a:t>Heartfield</a:t>
            </a:r>
            <a:r>
              <a:rPr lang="nl-NL" dirty="0" smtClean="0"/>
              <a:t> </a:t>
            </a:r>
            <a:r>
              <a:rPr lang="nl-NL" dirty="0" err="1" smtClean="0"/>
              <a:t>Hitler</a:t>
            </a:r>
            <a:r>
              <a:rPr lang="nl-NL" dirty="0" smtClean="0"/>
              <a:t> als stroman van het grootkapitaal. Het succes van </a:t>
            </a:r>
            <a:r>
              <a:rPr lang="nl-NL" dirty="0" err="1" smtClean="0"/>
              <a:t>Hitler</a:t>
            </a:r>
            <a:r>
              <a:rPr lang="nl-NL" dirty="0" smtClean="0"/>
              <a:t> bij de verkiezingen en de groei van zijn politieke macht kwam volgens </a:t>
            </a:r>
            <a:r>
              <a:rPr lang="nl-NL" dirty="0" err="1" smtClean="0"/>
              <a:t>Heartfield</a:t>
            </a:r>
            <a:r>
              <a:rPr lang="nl-NL" dirty="0" smtClean="0"/>
              <a:t> door de financiële steun van de industriëlen.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Op 17 juli 1932 verscheen in de </a:t>
            </a:r>
            <a:r>
              <a:rPr lang="nl-NL" dirty="0" err="1" smtClean="0"/>
              <a:t>Arbeiter</a:t>
            </a:r>
            <a:r>
              <a:rPr lang="nl-NL" dirty="0" smtClean="0"/>
              <a:t> </a:t>
            </a:r>
            <a:r>
              <a:rPr lang="nl-NL" dirty="0" err="1" smtClean="0"/>
              <a:t>Illustrierte</a:t>
            </a:r>
            <a:r>
              <a:rPr lang="nl-NL" dirty="0" smtClean="0"/>
              <a:t> </a:t>
            </a:r>
            <a:r>
              <a:rPr lang="nl-NL" dirty="0" err="1" smtClean="0"/>
              <a:t>Zeitung</a:t>
            </a:r>
            <a:r>
              <a:rPr lang="nl-NL" dirty="0" smtClean="0"/>
              <a:t> een montage van de hand van </a:t>
            </a:r>
            <a:r>
              <a:rPr lang="nl-NL" dirty="0" err="1" smtClean="0"/>
              <a:t>Heartfield</a:t>
            </a:r>
            <a:r>
              <a:rPr lang="nl-NL" dirty="0" smtClean="0"/>
              <a:t> met als bijschrift “Adolf, der Übermensch: </a:t>
            </a:r>
            <a:r>
              <a:rPr lang="nl-NL" dirty="0" err="1" smtClean="0"/>
              <a:t>Schluckt</a:t>
            </a:r>
            <a:r>
              <a:rPr lang="nl-NL" dirty="0" smtClean="0"/>
              <a:t> Gold </a:t>
            </a:r>
            <a:r>
              <a:rPr lang="nl-NL" dirty="0" err="1" smtClean="0"/>
              <a:t>und</a:t>
            </a:r>
            <a:r>
              <a:rPr lang="nl-NL" dirty="0" smtClean="0"/>
              <a:t> </a:t>
            </a:r>
            <a:r>
              <a:rPr lang="nl-NL" dirty="0" err="1" smtClean="0"/>
              <a:t>redet</a:t>
            </a:r>
            <a:r>
              <a:rPr lang="nl-NL" dirty="0" smtClean="0"/>
              <a:t> </a:t>
            </a:r>
            <a:r>
              <a:rPr lang="nl-NL" dirty="0" err="1" smtClean="0"/>
              <a:t>Blech</a:t>
            </a:r>
            <a:r>
              <a:rPr lang="nl-NL" dirty="0" smtClean="0"/>
              <a:t>” (Adolf, supermens: slikt goud en spreekt onzin). </a:t>
            </a:r>
            <a:r>
              <a:rPr lang="nl-NL" dirty="0" err="1" smtClean="0"/>
              <a:t>Hitler</a:t>
            </a:r>
            <a:r>
              <a:rPr lang="nl-NL" dirty="0" smtClean="0"/>
              <a:t> is afgebeeld met een buik vol geld en een mond waaruit enkel nonsens komt. Met deze montage hekelde </a:t>
            </a:r>
            <a:r>
              <a:rPr lang="nl-NL" dirty="0" err="1" smtClean="0"/>
              <a:t>Heartfield</a:t>
            </a:r>
            <a:r>
              <a:rPr lang="nl-NL" dirty="0" smtClean="0"/>
              <a:t> de tegenstelling tussen de antikapitalistische houding van de nazi’s en hun </a:t>
            </a:r>
            <a:r>
              <a:rPr lang="nl-NL" dirty="0" err="1" smtClean="0"/>
              <a:t>prokapitalistische</a:t>
            </a:r>
            <a:r>
              <a:rPr lang="nl-NL" dirty="0" smtClean="0"/>
              <a:t> </a:t>
            </a:r>
            <a:r>
              <a:rPr lang="nl-NL" dirty="0" err="1" smtClean="0"/>
              <a:t>aktiviteiten</a:t>
            </a:r>
            <a:r>
              <a:rPr lang="nl-NL" dirty="0" smtClean="0"/>
              <a:t>. </a:t>
            </a:r>
            <a:r>
              <a:rPr lang="nl-NL" dirty="0" err="1" smtClean="0"/>
              <a:t>Hitler</a:t>
            </a:r>
            <a:r>
              <a:rPr lang="nl-NL" dirty="0" smtClean="0"/>
              <a:t> pretendeerde van en voor het volk te zijn, maar was tegelijkertijd de superieure mens die boven alles en iedereen stond. In de </a:t>
            </a:r>
            <a:r>
              <a:rPr lang="nl-NL" dirty="0" err="1" smtClean="0"/>
              <a:t>propaganda-oorlog</a:t>
            </a:r>
            <a:r>
              <a:rPr lang="nl-NL" dirty="0" smtClean="0"/>
              <a:t> tussen de communisten en de </a:t>
            </a:r>
            <a:r>
              <a:rPr lang="nl-NL" dirty="0" err="1" smtClean="0"/>
              <a:t>nationaal-socialisten</a:t>
            </a:r>
            <a:r>
              <a:rPr lang="nl-NL" dirty="0" smtClean="0"/>
              <a:t> was het commentaar van </a:t>
            </a:r>
            <a:r>
              <a:rPr lang="nl-NL" dirty="0" err="1" smtClean="0"/>
              <a:t>Heartfield</a:t>
            </a:r>
            <a:r>
              <a:rPr lang="nl-NL" dirty="0" smtClean="0"/>
              <a:t> een scherpe aanval op het zelfbewuste beeld dat </a:t>
            </a:r>
            <a:r>
              <a:rPr lang="nl-NL" dirty="0" err="1" smtClean="0"/>
              <a:t>Hitler</a:t>
            </a:r>
            <a:r>
              <a:rPr lang="nl-NL" dirty="0" smtClean="0"/>
              <a:t> van zichzelf had geschapen. Voor het lichaam van </a:t>
            </a:r>
            <a:r>
              <a:rPr lang="nl-NL" dirty="0" err="1" smtClean="0"/>
              <a:t>Hitler</a:t>
            </a:r>
            <a:r>
              <a:rPr lang="nl-NL" dirty="0" smtClean="0"/>
              <a:t> gebruikte </a:t>
            </a:r>
            <a:r>
              <a:rPr lang="nl-NL" dirty="0" err="1" smtClean="0"/>
              <a:t>Heartfield</a:t>
            </a:r>
            <a:r>
              <a:rPr lang="nl-NL" dirty="0" smtClean="0"/>
              <a:t> een röntgenfoto van zijn eigen torso, waarop hij het hoofd van de dictator monteerde</a:t>
            </a:r>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Het kruis was nog niet zwaar genoeg</a:t>
            </a:r>
            <a:br>
              <a:rPr lang="nl-NL" dirty="0" smtClean="0"/>
            </a:br>
            <a:r>
              <a:rPr lang="nl-NL" dirty="0" smtClean="0"/>
              <a:t>Bij de stichting van de Duitse staatskerk. De katholieke Adolf </a:t>
            </a:r>
            <a:r>
              <a:rPr lang="nl-NL" dirty="0" err="1" smtClean="0"/>
              <a:t>Hitler</a:t>
            </a:r>
            <a:r>
              <a:rPr lang="nl-NL" dirty="0" smtClean="0"/>
              <a:t> organiseerde de Evangelische Duitse staatskerk en nomineerde een Rijksbisschop.</a:t>
            </a:r>
            <a:br>
              <a:rPr lang="nl-NL" dirty="0" smtClean="0"/>
            </a:br>
            <a:r>
              <a:rPr lang="nl-NL" dirty="0" smtClean="0"/>
              <a:t/>
            </a:r>
            <a:br>
              <a:rPr lang="nl-NL" dirty="0" smtClean="0"/>
            </a:br>
            <a:r>
              <a:rPr lang="nl-NL" dirty="0" smtClean="0"/>
              <a:t>Een reproductie van een schilderij door de Deense kunstenaar </a:t>
            </a:r>
            <a:r>
              <a:rPr lang="nl-NL" dirty="0" err="1" smtClean="0"/>
              <a:t>Bertel</a:t>
            </a:r>
            <a:r>
              <a:rPr lang="nl-NL" dirty="0" smtClean="0"/>
              <a:t> </a:t>
            </a:r>
            <a:r>
              <a:rPr lang="nl-NL" dirty="0" err="1" smtClean="0"/>
              <a:t>Thorvaldsen</a:t>
            </a:r>
            <a:r>
              <a:rPr lang="nl-NL" dirty="0" smtClean="0"/>
              <a:t> is door </a:t>
            </a:r>
            <a:r>
              <a:rPr lang="nl-NL" dirty="0" err="1" smtClean="0"/>
              <a:t>Heartfield</a:t>
            </a:r>
            <a:r>
              <a:rPr lang="nl-NL" dirty="0" smtClean="0"/>
              <a:t> uitgeknipt, opgeplakt en bewerkt. Op het door Christus gedragen kruis heeft </a:t>
            </a:r>
            <a:r>
              <a:rPr lang="nl-NL" dirty="0" err="1" smtClean="0"/>
              <a:t>Heartfield</a:t>
            </a:r>
            <a:r>
              <a:rPr lang="nl-NL" dirty="0" smtClean="0"/>
              <a:t> blokken hout met schroeven geschilderd waardoor het een hakenkruis werd. De nazi op de voorgrond is </a:t>
            </a:r>
            <a:r>
              <a:rPr lang="nl-NL" dirty="0" err="1" smtClean="0"/>
              <a:t>Rudolph</a:t>
            </a:r>
            <a:r>
              <a:rPr lang="nl-NL" dirty="0" smtClean="0"/>
              <a:t> </a:t>
            </a:r>
            <a:r>
              <a:rPr lang="nl-NL" dirty="0" err="1" smtClean="0"/>
              <a:t>Diehls</a:t>
            </a:r>
            <a:r>
              <a:rPr lang="nl-NL" dirty="0" smtClean="0"/>
              <a:t>, oprichter en eerste leider van de Gestapo. </a:t>
            </a:r>
            <a:r>
              <a:rPr lang="nl-NL" dirty="0" err="1" smtClean="0"/>
              <a:t>Heartfields</a:t>
            </a:r>
            <a:r>
              <a:rPr lang="nl-NL" dirty="0" smtClean="0"/>
              <a:t> spotprent wijst op </a:t>
            </a:r>
            <a:r>
              <a:rPr lang="nl-NL" dirty="0" err="1" smtClean="0"/>
              <a:t>Hitlers</a:t>
            </a:r>
            <a:r>
              <a:rPr lang="nl-NL" dirty="0" smtClean="0"/>
              <a:t> pogingen een staatskerk te stichten. In juli 1933 nam de Rijksdag een wet aan die het bestaan van de staatskerk goedkeurde. </a:t>
            </a:r>
            <a:r>
              <a:rPr lang="nl-NL" dirty="0" err="1" smtClean="0"/>
              <a:t>Ludwig</a:t>
            </a:r>
            <a:r>
              <a:rPr lang="nl-NL" dirty="0" smtClean="0"/>
              <a:t> Müller, die het samengaan van het katholieke geloof met de ideologieën van de nazi’s propageerde, werd benoemd tot Rijksbisschop.</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In deze montage heeft </a:t>
            </a:r>
            <a:r>
              <a:rPr lang="nl-NL" dirty="0" err="1" smtClean="0"/>
              <a:t>Heartfield</a:t>
            </a:r>
            <a:r>
              <a:rPr lang="nl-NL" dirty="0" smtClean="0"/>
              <a:t> </a:t>
            </a:r>
            <a:r>
              <a:rPr lang="nl-NL" dirty="0" err="1" smtClean="0"/>
              <a:t>Hitler</a:t>
            </a:r>
            <a:r>
              <a:rPr lang="nl-NL" dirty="0" smtClean="0"/>
              <a:t> met een gieter aan de voet van een onstuimig groeiende eik geplaatst. De spotprent in de AIZ ging vooraf aan een artikel met de titel Wie </a:t>
            </a:r>
            <a:r>
              <a:rPr lang="nl-NL" dirty="0" err="1" smtClean="0"/>
              <a:t>sie</a:t>
            </a:r>
            <a:r>
              <a:rPr lang="nl-NL" dirty="0" smtClean="0"/>
              <a:t> die </a:t>
            </a:r>
            <a:r>
              <a:rPr lang="nl-NL" dirty="0" err="1" smtClean="0"/>
              <a:t>Jugend</a:t>
            </a:r>
            <a:r>
              <a:rPr lang="nl-NL" dirty="0" smtClean="0"/>
              <a:t> vergiften (Hoe ze de jeugd vergiftigen). In die tekst werd beschreven hoe de nazi’s kinderen in Duitsland indoctrineren en ze rijp maken voor een leven als soldaat of als moeder van soldaten. Jeugdorganisaties als de </a:t>
            </a:r>
            <a:r>
              <a:rPr lang="nl-NL" dirty="0" err="1" smtClean="0"/>
              <a:t>Hitler</a:t>
            </a:r>
            <a:r>
              <a:rPr lang="nl-NL" dirty="0" smtClean="0"/>
              <a:t> </a:t>
            </a:r>
            <a:r>
              <a:rPr lang="nl-NL" dirty="0" err="1" smtClean="0"/>
              <a:t>Jugend</a:t>
            </a:r>
            <a:r>
              <a:rPr lang="nl-NL" dirty="0" smtClean="0"/>
              <a:t> of de </a:t>
            </a:r>
            <a:r>
              <a:rPr lang="nl-NL" dirty="0" err="1" smtClean="0"/>
              <a:t>Bund</a:t>
            </a:r>
            <a:r>
              <a:rPr lang="nl-NL" dirty="0" smtClean="0"/>
              <a:t> </a:t>
            </a:r>
            <a:r>
              <a:rPr lang="nl-NL" dirty="0" err="1" smtClean="0"/>
              <a:t>Deutscher</a:t>
            </a:r>
            <a:r>
              <a:rPr lang="nl-NL" dirty="0" smtClean="0"/>
              <a:t> </a:t>
            </a:r>
            <a:r>
              <a:rPr lang="nl-NL" dirty="0" err="1" smtClean="0"/>
              <a:t>Mädel</a:t>
            </a:r>
            <a:r>
              <a:rPr lang="nl-NL" dirty="0" smtClean="0"/>
              <a:t> speelden daarbij een belangrijke rol. In de montage verbeelden de eikels de jeugd maar ook de groei van </a:t>
            </a:r>
            <a:r>
              <a:rPr lang="nl-NL" dirty="0" err="1" smtClean="0"/>
              <a:t>Hitlers</a:t>
            </a:r>
            <a:r>
              <a:rPr lang="nl-NL" dirty="0" smtClean="0"/>
              <a:t> oorlogsmachine.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10</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Heartfield</a:t>
            </a:r>
            <a:r>
              <a:rPr lang="nl-NL" dirty="0" smtClean="0"/>
              <a:t> toont de </a:t>
            </a:r>
            <a:r>
              <a:rPr lang="nl-NL" dirty="0" err="1" smtClean="0"/>
              <a:t>nazi-groet</a:t>
            </a:r>
            <a:r>
              <a:rPr lang="nl-NL" dirty="0" smtClean="0"/>
              <a:t> ‘Heil </a:t>
            </a:r>
            <a:r>
              <a:rPr lang="nl-NL" dirty="0" err="1" smtClean="0"/>
              <a:t>Hitler</a:t>
            </a:r>
            <a:r>
              <a:rPr lang="nl-NL" dirty="0" smtClean="0"/>
              <a:t>!’ in zijn bloedigste consequentie in deze fotomontage die hij maakte naar aanleiding van het bombardement van </a:t>
            </a:r>
            <a:r>
              <a:rPr lang="nl-NL" dirty="0" err="1" smtClean="0"/>
              <a:t>Canton</a:t>
            </a:r>
            <a:r>
              <a:rPr lang="nl-NL" dirty="0" smtClean="0"/>
              <a:t> in China in 1938. Links in de montage citeert </a:t>
            </a:r>
            <a:r>
              <a:rPr lang="nl-NL" dirty="0" err="1" smtClean="0"/>
              <a:t>Heartfield</a:t>
            </a:r>
            <a:r>
              <a:rPr lang="nl-NL" dirty="0" smtClean="0"/>
              <a:t> vol cynisme een tekst uit het tijdschrift </a:t>
            </a:r>
            <a:r>
              <a:rPr lang="nl-NL" dirty="0" err="1" smtClean="0"/>
              <a:t>Archiv</a:t>
            </a:r>
            <a:r>
              <a:rPr lang="nl-NL" dirty="0" smtClean="0"/>
              <a:t> </a:t>
            </a:r>
            <a:r>
              <a:rPr lang="nl-NL" dirty="0" err="1" smtClean="0"/>
              <a:t>für</a:t>
            </a:r>
            <a:r>
              <a:rPr lang="nl-NL" dirty="0" smtClean="0"/>
              <a:t> Biologie </a:t>
            </a:r>
            <a:r>
              <a:rPr lang="nl-NL" dirty="0" err="1" smtClean="0"/>
              <a:t>und</a:t>
            </a:r>
            <a:r>
              <a:rPr lang="nl-NL" dirty="0" smtClean="0"/>
              <a:t> </a:t>
            </a:r>
            <a:r>
              <a:rPr lang="nl-NL" dirty="0" err="1" smtClean="0"/>
              <a:t>Rassenforschung</a:t>
            </a:r>
            <a:r>
              <a:rPr lang="nl-NL" dirty="0" smtClean="0"/>
              <a:t>. Het is een citaat uit een artikel over luchtbombardementen. Gesteld wordt dat deze bombardementen vooral gericht zijn op de dichtbevolkte gebieden in steden, waar het ‘lompenproletariaat’ woont. Vanuit de rassentheorie bezien konden bombardementen een gemakkelijke manier zijn om zich te “bevrijden van deze elementen”, zo merkt de schrijver op. De lijkjes van kinderen in </a:t>
            </a:r>
            <a:r>
              <a:rPr lang="nl-NL" dirty="0" err="1" smtClean="0"/>
              <a:t>Heartfields</a:t>
            </a:r>
            <a:r>
              <a:rPr lang="nl-NL" dirty="0" smtClean="0"/>
              <a:t> montage zijn het trieste resultaat dat vooruitwijst naar de </a:t>
            </a:r>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11</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Duitse natuurgeschiedenis</a:t>
            </a:r>
            <a:br>
              <a:rPr lang="nl-NL" dirty="0" smtClean="0"/>
            </a:br>
            <a:r>
              <a:rPr lang="nl-NL" dirty="0" smtClean="0"/>
              <a:t>Metamorfose </a:t>
            </a:r>
            <a:br>
              <a:rPr lang="nl-NL" dirty="0" smtClean="0"/>
            </a:br>
            <a:r>
              <a:rPr lang="nl-NL" dirty="0" smtClean="0"/>
              <a:t>Duitse doodshoofdvlinder (</a:t>
            </a:r>
            <a:r>
              <a:rPr lang="nl-NL" dirty="0" err="1" smtClean="0"/>
              <a:t>Acherontia</a:t>
            </a:r>
            <a:r>
              <a:rPr lang="nl-NL" dirty="0" smtClean="0"/>
              <a:t> </a:t>
            </a:r>
            <a:r>
              <a:rPr lang="nl-NL" dirty="0" err="1" smtClean="0"/>
              <a:t>atropos</a:t>
            </a:r>
            <a:r>
              <a:rPr lang="nl-NL" dirty="0" smtClean="0"/>
              <a:t> </a:t>
            </a:r>
            <a:r>
              <a:rPr lang="nl-NL" dirty="0" err="1" smtClean="0"/>
              <a:t>germanica</a:t>
            </a:r>
            <a:r>
              <a:rPr lang="nl-NL" dirty="0" smtClean="0"/>
              <a:t>) in zijn drie ontwikkelingsfasen: rups, pop, vlinder</a:t>
            </a:r>
            <a:br>
              <a:rPr lang="nl-NL" dirty="0" smtClean="0"/>
            </a:br>
            <a:r>
              <a:rPr lang="nl-NL" dirty="0" smtClean="0"/>
              <a:t>, (Grieks […] – Vorm) betekent: 1. In de mythologie: de transformatie van mensen in bomen, dieren, stenen enz. 2. In de dierkunde: de ontwikkeling van enkele dieren via de vormen van larf en pop, bijvoorbeeld: rups, pop, vlinder. 3. In de geschiedenis van de Republiek Weimar: de opvolging in rechte lijn </a:t>
            </a:r>
            <a:r>
              <a:rPr lang="nl-NL" dirty="0" err="1" smtClean="0"/>
              <a:t>Ebert</a:t>
            </a:r>
            <a:r>
              <a:rPr lang="nl-NL" dirty="0" smtClean="0"/>
              <a:t> – Hindenburg – </a:t>
            </a:r>
            <a:r>
              <a:rPr lang="nl-NL" dirty="0" err="1" smtClean="0"/>
              <a:t>Hitler</a:t>
            </a:r>
            <a:r>
              <a:rPr lang="nl-NL" dirty="0" smtClean="0"/>
              <a:t>.</a:t>
            </a:r>
            <a:br>
              <a:rPr lang="nl-NL" dirty="0" smtClean="0"/>
            </a:br>
            <a:r>
              <a:rPr lang="nl-NL" dirty="0" smtClean="0"/>
              <a:t/>
            </a:r>
            <a:br>
              <a:rPr lang="nl-NL" dirty="0" smtClean="0"/>
            </a:br>
            <a:r>
              <a:rPr lang="nl-NL" dirty="0" smtClean="0"/>
              <a:t>Van 1919 tot 1925 was Friedrich </a:t>
            </a:r>
            <a:r>
              <a:rPr lang="nl-NL" dirty="0" err="1" smtClean="0"/>
              <a:t>Ebert</a:t>
            </a:r>
            <a:r>
              <a:rPr lang="nl-NL" dirty="0" smtClean="0"/>
              <a:t> Rijkspresident van de Republiek Weimar. Hij werd opgevolgd door Paul </a:t>
            </a:r>
            <a:r>
              <a:rPr lang="nl-NL" dirty="0" err="1" smtClean="0"/>
              <a:t>von</a:t>
            </a:r>
            <a:r>
              <a:rPr lang="nl-NL" dirty="0" smtClean="0"/>
              <a:t> Hindenburg. Toen Hindenburg overleed op 2 augustus 1934 werd </a:t>
            </a:r>
            <a:r>
              <a:rPr lang="nl-NL" dirty="0" err="1" smtClean="0"/>
              <a:t>Hitler</a:t>
            </a:r>
            <a:r>
              <a:rPr lang="nl-NL" dirty="0" smtClean="0"/>
              <a:t> staatshoofd. Hij noemde zichzelf ‘</a:t>
            </a:r>
            <a:r>
              <a:rPr lang="nl-NL" dirty="0" err="1" smtClean="0"/>
              <a:t>Führer</a:t>
            </a:r>
            <a:r>
              <a:rPr lang="nl-NL" dirty="0" smtClean="0"/>
              <a:t>’, waarbij hij de functies van rijkskanselier en president combineerde tot één ambt. </a:t>
            </a:r>
            <a:r>
              <a:rPr lang="nl-NL" dirty="0" err="1" smtClean="0"/>
              <a:t>Heartfield</a:t>
            </a:r>
            <a:r>
              <a:rPr lang="nl-NL" dirty="0" smtClean="0"/>
              <a:t> geeft met zijn montage het lezerspubliek van de AIZ een lesje Duitse ‘natuurgeschiedenis’: hij vergelijkt de politieke ontwikkelingen in Duitsland met de metamorfose van de doodshoofdvlinder. De gedaanteverwisselingen die dit insect doormaakt, verbeeldt </a:t>
            </a:r>
            <a:r>
              <a:rPr lang="nl-NL" dirty="0" err="1" smtClean="0"/>
              <a:t>Heartfield</a:t>
            </a:r>
            <a:r>
              <a:rPr lang="nl-NL" dirty="0" smtClean="0"/>
              <a:t> door </a:t>
            </a:r>
            <a:r>
              <a:rPr lang="nl-NL" dirty="0" err="1" smtClean="0"/>
              <a:t>Ebert</a:t>
            </a:r>
            <a:r>
              <a:rPr lang="nl-NL" dirty="0" smtClean="0"/>
              <a:t> de rups, Hindenburg de pop en </a:t>
            </a:r>
            <a:r>
              <a:rPr lang="nl-NL" dirty="0" err="1" smtClean="0"/>
              <a:t>Hitler</a:t>
            </a:r>
            <a:r>
              <a:rPr lang="nl-NL" dirty="0" smtClean="0"/>
              <a:t> de vlinder – met doodshoofd! – te laten zijn. </a:t>
            </a:r>
          </a:p>
          <a:p>
            <a:endParaRPr lang="nl-NL" dirty="0"/>
          </a:p>
        </p:txBody>
      </p:sp>
      <p:sp>
        <p:nvSpPr>
          <p:cNvPr id="4" name="Tijdelijke aanduiding voor dianummer 3"/>
          <p:cNvSpPr>
            <a:spLocks noGrp="1"/>
          </p:cNvSpPr>
          <p:nvPr>
            <p:ph type="sldNum" sz="quarter" idx="10"/>
          </p:nvPr>
        </p:nvSpPr>
        <p:spPr/>
        <p:txBody>
          <a:bodyPr/>
          <a:lstStyle/>
          <a:p>
            <a:fld id="{F79237CA-D222-44B9-9E08-2363B1824634}" type="slidenum">
              <a:rPr lang="nl-NL" smtClean="0"/>
              <a:pPr/>
              <a:t>12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B8AAE7C-179D-4FBB-8809-AE6B73C1A232}" type="datetimeFigureOut">
              <a:rPr lang="nl-NL" smtClean="0"/>
              <a:pPr/>
              <a:t>5-12-2010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8AAE7C-179D-4FBB-8809-AE6B73C1A232}" type="datetimeFigureOut">
              <a:rPr lang="nl-NL" smtClean="0"/>
              <a:pPr/>
              <a:t>5-12-2010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8AAE7C-179D-4FBB-8809-AE6B73C1A232}" type="datetimeFigureOut">
              <a:rPr lang="nl-NL" smtClean="0"/>
              <a:pPr/>
              <a:t>5-12-2010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8AAE7C-179D-4FBB-8809-AE6B73C1A232}" type="datetimeFigureOut">
              <a:rPr lang="nl-NL" smtClean="0"/>
              <a:pPr/>
              <a:t>5-12-2010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B8AAE7C-179D-4FBB-8809-AE6B73C1A232}" type="datetimeFigureOut">
              <a:rPr lang="nl-NL" smtClean="0"/>
              <a:pPr/>
              <a:t>5-12-2010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B8AAE7C-179D-4FBB-8809-AE6B73C1A232}" type="datetimeFigureOut">
              <a:rPr lang="nl-NL" smtClean="0"/>
              <a:pPr/>
              <a:t>5-12-2010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B8AAE7C-179D-4FBB-8809-AE6B73C1A232}" type="datetimeFigureOut">
              <a:rPr lang="nl-NL" smtClean="0"/>
              <a:pPr/>
              <a:t>5-12-2010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B8AAE7C-179D-4FBB-8809-AE6B73C1A232}" type="datetimeFigureOut">
              <a:rPr lang="nl-NL" smtClean="0"/>
              <a:pPr/>
              <a:t>5-12-2010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B8AAE7C-179D-4FBB-8809-AE6B73C1A232}" type="datetimeFigureOut">
              <a:rPr lang="nl-NL" smtClean="0"/>
              <a:pPr/>
              <a:t>5-12-2010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B8AAE7C-179D-4FBB-8809-AE6B73C1A232}" type="datetimeFigureOut">
              <a:rPr lang="nl-NL" smtClean="0"/>
              <a:pPr/>
              <a:t>5-12-2010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B8AAE7C-179D-4FBB-8809-AE6B73C1A232}" type="datetimeFigureOut">
              <a:rPr lang="nl-NL" smtClean="0"/>
              <a:pPr/>
              <a:t>5-12-2010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8CB9FF-4A0C-4CB0-9058-F2FE9F2F80C6}"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AAE7C-179D-4FBB-8809-AE6B73C1A232}" type="datetimeFigureOut">
              <a:rPr lang="nl-NL" smtClean="0"/>
              <a:pPr/>
              <a:t>5-12-2010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CB9FF-4A0C-4CB0-9058-F2FE9F2F80C6}"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72066" y="357166"/>
            <a:ext cx="4071934" cy="6500834"/>
          </a:xfrm>
        </p:spPr>
        <p:txBody>
          <a:bodyPr>
            <a:normAutofit/>
          </a:bodyPr>
          <a:lstStyle/>
          <a:p>
            <a:pPr>
              <a:buNone/>
            </a:pPr>
            <a:r>
              <a:rPr lang="nl-NL" dirty="0" smtClean="0"/>
              <a:t>   </a:t>
            </a:r>
          </a:p>
          <a:p>
            <a:pPr>
              <a:buNone/>
            </a:pPr>
            <a:endParaRPr lang="nl-NL" dirty="0" smtClean="0"/>
          </a:p>
          <a:p>
            <a:pPr>
              <a:buNone/>
            </a:pPr>
            <a:r>
              <a:rPr lang="nl-NL" dirty="0" smtClean="0"/>
              <a:t>    Bommen voor het bierhof, bijlen voor mijn vrienden, vlammen voor de </a:t>
            </a:r>
            <a:r>
              <a:rPr lang="nl-NL" dirty="0" err="1" smtClean="0"/>
              <a:t>Reichstag</a:t>
            </a:r>
            <a:r>
              <a:rPr lang="nl-NL" dirty="0" smtClean="0"/>
              <a:t>, granaten voor Engeland – hoe lang kan ik het volhouden?”</a:t>
            </a:r>
            <a:br>
              <a:rPr lang="nl-NL" dirty="0" smtClean="0"/>
            </a:br>
            <a:r>
              <a:rPr lang="nl-NL" dirty="0" smtClean="0"/>
              <a:t/>
            </a:r>
            <a:br>
              <a:rPr lang="nl-NL" dirty="0" smtClean="0"/>
            </a:br>
            <a:endParaRPr lang="nl-NL" dirty="0"/>
          </a:p>
        </p:txBody>
      </p:sp>
      <p:pic>
        <p:nvPicPr>
          <p:cNvPr id="17410" name="Picture 2" descr="Bombs for the Beer-garden, axes for my friends, brands for the Reichstag, shells for England. How long can I keep it up? by Museum de Fundatie."/>
          <p:cNvPicPr>
            <a:picLocks noChangeAspect="1" noChangeArrowheads="1"/>
          </p:cNvPicPr>
          <p:nvPr/>
        </p:nvPicPr>
        <p:blipFill>
          <a:blip r:embed="rId3" cstate="print"/>
          <a:srcRect/>
          <a:stretch>
            <a:fillRect/>
          </a:stretch>
        </p:blipFill>
        <p:spPr bwMode="auto">
          <a:xfrm>
            <a:off x="285720" y="214290"/>
            <a:ext cx="4510799" cy="630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429124" y="0"/>
            <a:ext cx="4257676" cy="6126163"/>
          </a:xfrm>
        </p:spPr>
        <p:txBody>
          <a:bodyPr>
            <a:normAutofit/>
          </a:bodyPr>
          <a:lstStyle/>
          <a:p>
            <a:endParaRPr lang="nl-NL" dirty="0" smtClean="0"/>
          </a:p>
          <a:p>
            <a:endParaRPr lang="nl-NL" dirty="0" smtClean="0"/>
          </a:p>
          <a:p>
            <a:endParaRPr lang="nl-NL" dirty="0" smtClean="0"/>
          </a:p>
          <a:p>
            <a:r>
              <a:rPr lang="nl-NL" dirty="0" smtClean="0"/>
              <a:t>Duitse eikels 1933</a:t>
            </a:r>
            <a:br>
              <a:rPr lang="nl-NL" dirty="0" smtClean="0"/>
            </a:br>
            <a:r>
              <a:rPr lang="nl-NL" dirty="0" smtClean="0"/>
              <a:t/>
            </a:r>
            <a:br>
              <a:rPr lang="nl-NL" dirty="0" smtClean="0"/>
            </a:br>
            <a:r>
              <a:rPr lang="nl-NL" dirty="0" smtClean="0"/>
              <a:t>De eikels verbeelden de jeugd maar ook de groei van </a:t>
            </a:r>
            <a:r>
              <a:rPr lang="nl-NL" dirty="0" err="1" smtClean="0"/>
              <a:t>Hitlers</a:t>
            </a:r>
            <a:r>
              <a:rPr lang="nl-NL" dirty="0" smtClean="0"/>
              <a:t> oorlogsmachine. </a:t>
            </a:r>
          </a:p>
          <a:p>
            <a:endParaRPr lang="nl-NL" dirty="0"/>
          </a:p>
        </p:txBody>
      </p:sp>
      <p:sp>
        <p:nvSpPr>
          <p:cNvPr id="4" name="Tijdelijke aanduiding voor tekst 3"/>
          <p:cNvSpPr>
            <a:spLocks noGrp="1"/>
          </p:cNvSpPr>
          <p:nvPr>
            <p:ph type="body" sz="half" idx="2"/>
          </p:nvPr>
        </p:nvSpPr>
        <p:spPr/>
        <p:txBody>
          <a:bodyPr/>
          <a:lstStyle/>
          <a:p>
            <a:endParaRPr lang="nl-NL"/>
          </a:p>
        </p:txBody>
      </p:sp>
      <p:pic>
        <p:nvPicPr>
          <p:cNvPr id="24578" name="Picture 2" descr="Deutsche Eicheln by Museum de Fundatie."/>
          <p:cNvPicPr>
            <a:picLocks noChangeAspect="1" noChangeArrowheads="1"/>
          </p:cNvPicPr>
          <p:nvPr/>
        </p:nvPicPr>
        <p:blipFill>
          <a:blip r:embed="rId3" cstate="print"/>
          <a:srcRect/>
          <a:stretch>
            <a:fillRect/>
          </a:stretch>
        </p:blipFill>
        <p:spPr bwMode="auto">
          <a:xfrm>
            <a:off x="357158" y="357166"/>
            <a:ext cx="4171247" cy="597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143372" y="285728"/>
            <a:ext cx="5000628" cy="6572272"/>
          </a:xfrm>
        </p:spPr>
        <p:txBody>
          <a:bodyPr>
            <a:normAutofit fontScale="92500"/>
          </a:bodyPr>
          <a:lstStyle/>
          <a:p>
            <a:r>
              <a:rPr lang="nl-NL" dirty="0" err="1" smtClean="0"/>
              <a:t>Heartfield</a:t>
            </a:r>
            <a:r>
              <a:rPr lang="nl-NL" dirty="0" smtClean="0"/>
              <a:t> toont de </a:t>
            </a:r>
            <a:r>
              <a:rPr lang="nl-NL" dirty="0" err="1" smtClean="0"/>
              <a:t>nazi-groet</a:t>
            </a:r>
            <a:r>
              <a:rPr lang="nl-NL" dirty="0" smtClean="0"/>
              <a:t> ‘Heil </a:t>
            </a:r>
            <a:r>
              <a:rPr lang="nl-NL" dirty="0" err="1" smtClean="0"/>
              <a:t>Hitler</a:t>
            </a:r>
            <a:r>
              <a:rPr lang="nl-NL" dirty="0" smtClean="0"/>
              <a:t>!’. </a:t>
            </a:r>
          </a:p>
          <a:p>
            <a:endParaRPr lang="nl-NL" dirty="0" smtClean="0"/>
          </a:p>
          <a:p>
            <a:r>
              <a:rPr lang="nl-NL" dirty="0" smtClean="0"/>
              <a:t>Luchtbombardementen.  vooral gericht zijn op de dichtbevolkte gebieden in steden, waar het ‘lompenproletariaat’ woont. </a:t>
            </a:r>
          </a:p>
          <a:p>
            <a:endParaRPr lang="nl-NL" dirty="0" smtClean="0"/>
          </a:p>
          <a:p>
            <a:r>
              <a:rPr lang="nl-NL" dirty="0" smtClean="0"/>
              <a:t>De Kinderlijkjes voorspellen de vele slachtoffers die nog zullen volgen. </a:t>
            </a: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25604" name="Picture 4" descr="http://sum1.onreact.com/bilder/john-heartfield-das-ist-das-heil-das-sie-bringen.jpg"/>
          <p:cNvPicPr>
            <a:picLocks noChangeAspect="1" noChangeArrowheads="1"/>
          </p:cNvPicPr>
          <p:nvPr/>
        </p:nvPicPr>
        <p:blipFill>
          <a:blip r:embed="rId3" cstate="print"/>
          <a:srcRect/>
          <a:stretch>
            <a:fillRect/>
          </a:stretch>
        </p:blipFill>
        <p:spPr bwMode="auto">
          <a:xfrm>
            <a:off x="52960" y="357166"/>
            <a:ext cx="4161850" cy="597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357686" y="0"/>
            <a:ext cx="4786314" cy="6858000"/>
          </a:xfrm>
        </p:spPr>
        <p:txBody>
          <a:bodyPr>
            <a:normAutofit fontScale="92500"/>
          </a:bodyPr>
          <a:lstStyle/>
          <a:p>
            <a:r>
              <a:rPr lang="nl-NL" dirty="0" smtClean="0"/>
              <a:t>Duitse doodshoofdvlinder </a:t>
            </a:r>
            <a:r>
              <a:rPr lang="nl-NL" sz="1900" dirty="0" smtClean="0"/>
              <a:t>(</a:t>
            </a:r>
            <a:r>
              <a:rPr lang="nl-NL" sz="1900" dirty="0" err="1" smtClean="0"/>
              <a:t>Acherontia</a:t>
            </a:r>
            <a:r>
              <a:rPr lang="nl-NL" sz="1900" dirty="0" smtClean="0"/>
              <a:t> </a:t>
            </a:r>
            <a:r>
              <a:rPr lang="nl-NL" sz="1900" dirty="0" err="1" smtClean="0"/>
              <a:t>atropos</a:t>
            </a:r>
            <a:r>
              <a:rPr lang="nl-NL" sz="1900" dirty="0" smtClean="0"/>
              <a:t> </a:t>
            </a:r>
            <a:r>
              <a:rPr lang="nl-NL" sz="1900" dirty="0" err="1" smtClean="0"/>
              <a:t>germanica</a:t>
            </a:r>
            <a:r>
              <a:rPr lang="nl-NL" sz="1900" dirty="0" smtClean="0"/>
              <a:t>)</a:t>
            </a:r>
            <a:r>
              <a:rPr lang="nl-NL" dirty="0" smtClean="0"/>
              <a:t> .</a:t>
            </a:r>
          </a:p>
          <a:p>
            <a:r>
              <a:rPr lang="nl-NL" dirty="0" smtClean="0"/>
              <a:t>De transformatie van de Republiek Weimar: de opvolging in rechte lijn </a:t>
            </a:r>
            <a:r>
              <a:rPr lang="nl-NL" dirty="0" err="1" smtClean="0"/>
              <a:t>Ebert</a:t>
            </a:r>
            <a:r>
              <a:rPr lang="nl-NL" dirty="0" smtClean="0"/>
              <a:t> – Hindenburg – </a:t>
            </a:r>
            <a:r>
              <a:rPr lang="nl-NL" dirty="0" err="1" smtClean="0"/>
              <a:t>Hitler</a:t>
            </a:r>
            <a:r>
              <a:rPr lang="nl-NL" dirty="0" smtClean="0"/>
              <a:t>,</a:t>
            </a:r>
          </a:p>
          <a:p>
            <a:r>
              <a:rPr lang="nl-NL" dirty="0" smtClean="0"/>
              <a:t>De gedaanteverwisselingen die dit insect doormaakt.</a:t>
            </a:r>
          </a:p>
          <a:p>
            <a:r>
              <a:rPr lang="nl-NL" dirty="0" smtClean="0"/>
              <a:t> </a:t>
            </a:r>
            <a:r>
              <a:rPr lang="nl-NL" dirty="0" err="1" smtClean="0"/>
              <a:t>Ebert</a:t>
            </a:r>
            <a:r>
              <a:rPr lang="nl-NL" dirty="0" smtClean="0"/>
              <a:t> de rups, </a:t>
            </a:r>
          </a:p>
          <a:p>
            <a:r>
              <a:rPr lang="nl-NL" dirty="0" smtClean="0"/>
              <a:t>Hindenburg de pop </a:t>
            </a:r>
          </a:p>
          <a:p>
            <a:r>
              <a:rPr lang="nl-NL" dirty="0" err="1" smtClean="0"/>
              <a:t>Hitler</a:t>
            </a:r>
            <a:r>
              <a:rPr lang="nl-NL" dirty="0" smtClean="0"/>
              <a:t> de vlinder – met doodshoofd! </a:t>
            </a: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26626" name="Picture 2" descr="http://farm4.static.flickr.com/3477/3884128688_4be3d0e26b_o.jpg"/>
          <p:cNvPicPr>
            <a:picLocks noChangeAspect="1" noChangeArrowheads="1"/>
          </p:cNvPicPr>
          <p:nvPr/>
        </p:nvPicPr>
        <p:blipFill>
          <a:blip r:embed="rId3" cstate="print"/>
          <a:srcRect/>
          <a:stretch>
            <a:fillRect/>
          </a:stretch>
        </p:blipFill>
        <p:spPr bwMode="auto">
          <a:xfrm>
            <a:off x="0" y="357166"/>
            <a:ext cx="4343958" cy="626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429124" y="714356"/>
            <a:ext cx="4714876" cy="6143644"/>
          </a:xfrm>
        </p:spPr>
        <p:txBody>
          <a:bodyPr>
            <a:normAutofit/>
          </a:bodyPr>
          <a:lstStyle/>
          <a:p>
            <a:r>
              <a:rPr lang="nl-NL" dirty="0" smtClean="0"/>
              <a:t>De vrijheid roept!</a:t>
            </a:r>
          </a:p>
          <a:p>
            <a:pPr>
              <a:buNone/>
            </a:pPr>
            <a:endParaRPr lang="nl-NL" dirty="0" smtClean="0"/>
          </a:p>
          <a:p>
            <a:r>
              <a:rPr lang="nl-NL" dirty="0" err="1" smtClean="0"/>
              <a:t>Hitler</a:t>
            </a:r>
            <a:r>
              <a:rPr lang="nl-NL" dirty="0" smtClean="0"/>
              <a:t> met afgrijzen luisteren naar de stem van de vrijheid.</a:t>
            </a:r>
          </a:p>
          <a:p>
            <a:pPr>
              <a:buNone/>
            </a:pPr>
            <a:r>
              <a:rPr lang="nl-NL" dirty="0" smtClean="0"/>
              <a:t> </a:t>
            </a:r>
          </a:p>
          <a:p>
            <a:r>
              <a:rPr lang="nl-NL" dirty="0" smtClean="0"/>
              <a:t>Via de radio op de achtergrond wordt de roep om bevrijding de wereld ingebracht. </a:t>
            </a:r>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27650" name="Picture 2" descr="Freedom Calling by Museum de Fundatie."/>
          <p:cNvPicPr>
            <a:picLocks noChangeAspect="1" noChangeArrowheads="1"/>
          </p:cNvPicPr>
          <p:nvPr/>
        </p:nvPicPr>
        <p:blipFill>
          <a:blip r:embed="rId3" cstate="print"/>
          <a:srcRect/>
          <a:stretch>
            <a:fillRect/>
          </a:stretch>
        </p:blipFill>
        <p:spPr bwMode="auto">
          <a:xfrm>
            <a:off x="357158" y="428604"/>
            <a:ext cx="4272407" cy="622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286248" y="214290"/>
            <a:ext cx="4857752" cy="6643710"/>
          </a:xfrm>
        </p:spPr>
        <p:txBody>
          <a:bodyPr>
            <a:normAutofit fontScale="92500" lnSpcReduction="10000"/>
          </a:bodyPr>
          <a:lstStyle/>
          <a:p>
            <a:r>
              <a:rPr lang="nl-NL" dirty="0" smtClean="0"/>
              <a:t>De wensen en dromen van een kleine klompvoet</a:t>
            </a:r>
            <a:br>
              <a:rPr lang="nl-NL" dirty="0" smtClean="0"/>
            </a:br>
            <a:r>
              <a:rPr lang="nl-NL" dirty="0" smtClean="0"/>
              <a:t>“Weg met deze gedegenereerde, minderwaardige mensen!”</a:t>
            </a:r>
            <a:br>
              <a:rPr lang="nl-NL" dirty="0" smtClean="0"/>
            </a:br>
            <a:r>
              <a:rPr lang="nl-NL" dirty="0" smtClean="0"/>
              <a:t/>
            </a:r>
            <a:br>
              <a:rPr lang="nl-NL" dirty="0" smtClean="0"/>
            </a:br>
            <a:r>
              <a:rPr lang="nl-NL" dirty="0" smtClean="0"/>
              <a:t>Joseph </a:t>
            </a:r>
            <a:r>
              <a:rPr lang="nl-NL" dirty="0" err="1" smtClean="0"/>
              <a:t>Goebbels</a:t>
            </a:r>
            <a:r>
              <a:rPr lang="nl-NL" dirty="0" smtClean="0"/>
              <a:t> schreeuwt het uit tegen het vuurpeloton van Russische soldaten tegenover hem. </a:t>
            </a:r>
          </a:p>
          <a:p>
            <a:r>
              <a:rPr lang="nl-NL" dirty="0" smtClean="0"/>
              <a:t>Duidelijk zichtbaar is zijn misvormde voet. </a:t>
            </a:r>
          </a:p>
          <a:p>
            <a:r>
              <a:rPr lang="nl-NL" dirty="0" err="1" smtClean="0"/>
              <a:t>Goebbels</a:t>
            </a:r>
            <a:r>
              <a:rPr lang="nl-NL" dirty="0" smtClean="0"/>
              <a:t>, wordt   zo slachtoffer van diens eigen haatcampagnes</a:t>
            </a:r>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28675" name="Picture 3" descr="Klumpfusschens Wunschtraum “Hinweg mit diesen Degenerierten Untermenschen” by Museum de Fundatie."/>
          <p:cNvPicPr>
            <a:picLocks noChangeAspect="1" noChangeArrowheads="1"/>
          </p:cNvPicPr>
          <p:nvPr/>
        </p:nvPicPr>
        <p:blipFill>
          <a:blip r:embed="rId3" cstate="print"/>
          <a:srcRect/>
          <a:stretch>
            <a:fillRect/>
          </a:stretch>
        </p:blipFill>
        <p:spPr bwMode="auto">
          <a:xfrm>
            <a:off x="73459" y="425668"/>
            <a:ext cx="4292567" cy="601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499992" y="332656"/>
            <a:ext cx="4644008" cy="6287114"/>
          </a:xfrm>
        </p:spPr>
        <p:txBody>
          <a:bodyPr>
            <a:normAutofit/>
          </a:bodyPr>
          <a:lstStyle/>
          <a:p>
            <a:r>
              <a:rPr lang="nl-NL" dirty="0" smtClean="0"/>
              <a:t>Hoera, de boter is op!</a:t>
            </a:r>
            <a:br>
              <a:rPr lang="nl-NL" dirty="0" smtClean="0"/>
            </a:br>
            <a:r>
              <a:rPr lang="nl-NL" dirty="0" err="1" smtClean="0"/>
              <a:t>Göring</a:t>
            </a:r>
            <a:r>
              <a:rPr lang="nl-NL" dirty="0" smtClean="0"/>
              <a:t> in zijn rede in Hamburg: “Erts heeft een rijk altijd sterk gemaakt, boter en reuzel hebben hoogstens het volk vet gemaakt”.</a:t>
            </a:r>
          </a:p>
          <a:p>
            <a:endParaRPr lang="nl-NL" dirty="0" smtClean="0"/>
          </a:p>
          <a:p>
            <a:r>
              <a:rPr lang="nl-NL" dirty="0" smtClean="0"/>
              <a:t>Boter voor kanonnen</a:t>
            </a:r>
            <a:br>
              <a:rPr lang="nl-NL" dirty="0" smtClean="0"/>
            </a:br>
            <a:r>
              <a:rPr lang="nl-NL" dirty="0" smtClean="0"/>
              <a:t/>
            </a:r>
            <a:br>
              <a:rPr lang="nl-NL" dirty="0" smtClean="0"/>
            </a:br>
            <a:endParaRPr lang="nl-NL" dirty="0"/>
          </a:p>
        </p:txBody>
      </p:sp>
      <p:sp>
        <p:nvSpPr>
          <p:cNvPr id="4" name="Tijdelijke aanduiding voor tekst 3"/>
          <p:cNvSpPr>
            <a:spLocks noGrp="1"/>
          </p:cNvSpPr>
          <p:nvPr>
            <p:ph type="body" sz="half" idx="2"/>
          </p:nvPr>
        </p:nvSpPr>
        <p:spPr/>
        <p:txBody>
          <a:bodyPr/>
          <a:lstStyle/>
          <a:p>
            <a:endParaRPr lang="nl-NL"/>
          </a:p>
        </p:txBody>
      </p:sp>
      <p:pic>
        <p:nvPicPr>
          <p:cNvPr id="1026" name="Picture 2" descr="Hurrah, die Butter ist alle! by Museum de Fundatie."/>
          <p:cNvPicPr>
            <a:picLocks noChangeAspect="1" noChangeArrowheads="1"/>
          </p:cNvPicPr>
          <p:nvPr/>
        </p:nvPicPr>
        <p:blipFill>
          <a:blip r:embed="rId3" cstate="print"/>
          <a:srcRect/>
          <a:stretch>
            <a:fillRect/>
          </a:stretch>
        </p:blipFill>
        <p:spPr bwMode="auto">
          <a:xfrm>
            <a:off x="65883" y="428604"/>
            <a:ext cx="4148927" cy="604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214810" y="0"/>
            <a:ext cx="4929190" cy="6858000"/>
          </a:xfrm>
        </p:spPr>
        <p:txBody>
          <a:bodyPr>
            <a:normAutofit fontScale="92500" lnSpcReduction="10000"/>
          </a:bodyPr>
          <a:lstStyle/>
          <a:p>
            <a:endParaRPr lang="nl-NL" dirty="0" smtClean="0"/>
          </a:p>
          <a:p>
            <a:r>
              <a:rPr lang="nl-NL" dirty="0" smtClean="0"/>
              <a:t>Nabootsing</a:t>
            </a:r>
            <a:br>
              <a:rPr lang="nl-NL" dirty="0" smtClean="0"/>
            </a:br>
            <a:endParaRPr lang="nl-NL" dirty="0" smtClean="0"/>
          </a:p>
          <a:p>
            <a:r>
              <a:rPr lang="nl-NL" dirty="0" smtClean="0"/>
              <a:t>Nadat alle pogingen de arbeidende klasse te overtuigen van de ideeën van de </a:t>
            </a:r>
            <a:r>
              <a:rPr lang="nl-NL" dirty="0" err="1" smtClean="0"/>
              <a:t>nationaal-socialisten</a:t>
            </a:r>
            <a:r>
              <a:rPr lang="nl-NL" dirty="0" smtClean="0"/>
              <a:t> waren mislukt, had </a:t>
            </a:r>
            <a:r>
              <a:rPr lang="nl-NL" dirty="0" err="1" smtClean="0"/>
              <a:t>Goebbels</a:t>
            </a:r>
            <a:r>
              <a:rPr lang="nl-NL" dirty="0" smtClean="0"/>
              <a:t> een laatste wanhopig idee: hij overreedde de “</a:t>
            </a:r>
            <a:r>
              <a:rPr lang="nl-NL" dirty="0" err="1" smtClean="0"/>
              <a:t>Führer</a:t>
            </a:r>
            <a:r>
              <a:rPr lang="nl-NL" dirty="0" smtClean="0"/>
              <a:t>” een </a:t>
            </a:r>
            <a:r>
              <a:rPr lang="nl-NL" dirty="0" err="1" smtClean="0"/>
              <a:t>Karl</a:t>
            </a:r>
            <a:r>
              <a:rPr lang="nl-NL" dirty="0" smtClean="0"/>
              <a:t> </a:t>
            </a:r>
            <a:r>
              <a:rPr lang="nl-NL" dirty="0" err="1" smtClean="0"/>
              <a:t>Marx-baard</a:t>
            </a:r>
            <a:r>
              <a:rPr lang="nl-NL" dirty="0" smtClean="0"/>
              <a:t> te dragen op de momenten dat hij de arbeiders toespreekt.</a:t>
            </a:r>
            <a:br>
              <a:rPr lang="nl-NL" dirty="0" smtClean="0"/>
            </a:b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29698" name="Picture 2" descr="Mimikry by Museum de Fundatie."/>
          <p:cNvPicPr>
            <a:picLocks noChangeAspect="1" noChangeArrowheads="1"/>
          </p:cNvPicPr>
          <p:nvPr/>
        </p:nvPicPr>
        <p:blipFill>
          <a:blip r:embed="rId3" cstate="print"/>
          <a:srcRect/>
          <a:stretch>
            <a:fillRect/>
          </a:stretch>
        </p:blipFill>
        <p:spPr bwMode="auto">
          <a:xfrm>
            <a:off x="64745" y="214290"/>
            <a:ext cx="4221503" cy="6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357686" y="0"/>
            <a:ext cx="4786314" cy="6858000"/>
          </a:xfrm>
        </p:spPr>
        <p:txBody>
          <a:bodyPr>
            <a:normAutofit fontScale="92500" lnSpcReduction="20000"/>
          </a:bodyPr>
          <a:lstStyle/>
          <a:p>
            <a:r>
              <a:rPr lang="nl-NL" dirty="0" smtClean="0"/>
              <a:t>De natie staat als een eenheid achter mij”</a:t>
            </a:r>
            <a:br>
              <a:rPr lang="nl-NL" dirty="0" smtClean="0"/>
            </a:br>
            <a:r>
              <a:rPr lang="nl-NL" dirty="0" smtClean="0"/>
              <a:t>Ik ken geen partijen meer, ik ken alleen nog gevangenen!</a:t>
            </a:r>
          </a:p>
          <a:p>
            <a:r>
              <a:rPr lang="nl-NL" dirty="0" smtClean="0"/>
              <a:t>De vrijheid van anders </a:t>
            </a:r>
            <a:r>
              <a:rPr lang="nl-NL" dirty="0" err="1" smtClean="0"/>
              <a:t>denkenden</a:t>
            </a:r>
            <a:r>
              <a:rPr lang="nl-NL" dirty="0" smtClean="0"/>
              <a:t> werd door hem aan banden gelegd. </a:t>
            </a:r>
          </a:p>
          <a:p>
            <a:r>
              <a:rPr lang="nl-NL" dirty="0" err="1" smtClean="0"/>
              <a:t>Hitler</a:t>
            </a:r>
            <a:r>
              <a:rPr lang="nl-NL" dirty="0" smtClean="0"/>
              <a:t> loopt met een ketting zijn land om zijn volk in bedwang te houden. </a:t>
            </a:r>
          </a:p>
          <a:p>
            <a:r>
              <a:rPr lang="nl-NL" dirty="0" smtClean="0"/>
              <a:t>De vermelding ‘Concentratiekamp Duitsland’ rechtsboven wijst op het lot van </a:t>
            </a:r>
            <a:r>
              <a:rPr lang="nl-NL" dirty="0" err="1" smtClean="0"/>
              <a:t>Hitlers</a:t>
            </a:r>
            <a:r>
              <a:rPr lang="nl-NL" dirty="0" smtClean="0"/>
              <a:t> tegenhangers. </a:t>
            </a:r>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30722" name="Picture 2" descr="“Die Nation steht geschlossen hinter mir” by Museum de Fundatie."/>
          <p:cNvPicPr>
            <a:picLocks noChangeAspect="1" noChangeArrowheads="1"/>
          </p:cNvPicPr>
          <p:nvPr/>
        </p:nvPicPr>
        <p:blipFill>
          <a:blip r:embed="rId3" cstate="print"/>
          <a:srcRect/>
          <a:stretch>
            <a:fillRect/>
          </a:stretch>
        </p:blipFill>
        <p:spPr bwMode="auto">
          <a:xfrm>
            <a:off x="77621" y="285728"/>
            <a:ext cx="4233599" cy="604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a:p>
        </p:txBody>
      </p:sp>
      <p:pic>
        <p:nvPicPr>
          <p:cNvPr id="33794" name="Picture 2" descr="Programm der Olympiade Berlin 1936 by Museum de Fundatie."/>
          <p:cNvPicPr>
            <a:picLocks noChangeAspect="1" noChangeArrowheads="1"/>
          </p:cNvPicPr>
          <p:nvPr/>
        </p:nvPicPr>
        <p:blipFill>
          <a:blip r:embed="rId3" cstate="print"/>
          <a:srcRect/>
          <a:stretch>
            <a:fillRect/>
          </a:stretch>
        </p:blipFill>
        <p:spPr bwMode="auto">
          <a:xfrm>
            <a:off x="571472" y="0"/>
            <a:ext cx="8446938" cy="6048000"/>
          </a:xfrm>
          <a:prstGeom prst="rect">
            <a:avLst/>
          </a:prstGeom>
          <a:noFill/>
        </p:spPr>
      </p:pic>
      <p:sp>
        <p:nvSpPr>
          <p:cNvPr id="6" name="Rechthoek 5"/>
          <p:cNvSpPr/>
          <p:nvPr/>
        </p:nvSpPr>
        <p:spPr>
          <a:xfrm>
            <a:off x="0" y="5857892"/>
            <a:ext cx="9144000" cy="923330"/>
          </a:xfrm>
          <a:prstGeom prst="rect">
            <a:avLst/>
          </a:prstGeom>
        </p:spPr>
        <p:txBody>
          <a:bodyPr wrap="square">
            <a:spAutoFit/>
          </a:bodyPr>
          <a:lstStyle/>
          <a:p>
            <a:r>
              <a:rPr lang="nl-NL" dirty="0" smtClean="0"/>
              <a:t/>
            </a:r>
            <a:br>
              <a:rPr lang="nl-NL" dirty="0" smtClean="0"/>
            </a:br>
            <a:r>
              <a:rPr lang="nl-NL" dirty="0" smtClean="0"/>
              <a:t>Bijlzwaaien / Koppen rollen / Speerwerpen / Touwtrekken / Vechten / </a:t>
            </a:r>
            <a:r>
              <a:rPr lang="nl-NL" dirty="0" err="1" smtClean="0"/>
              <a:t>Wisselrijden</a:t>
            </a:r>
            <a:r>
              <a:rPr lang="nl-NL" dirty="0" smtClean="0"/>
              <a:t> / Lichaam buigen / Afsluitend grandioos </a:t>
            </a:r>
            <a:r>
              <a:rPr lang="nl-NL" dirty="0" err="1" smtClean="0"/>
              <a:t>artillerie-vuurwerk</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429124" y="214290"/>
            <a:ext cx="4714876" cy="6643710"/>
          </a:xfrm>
        </p:spPr>
        <p:txBody>
          <a:bodyPr>
            <a:normAutofit fontScale="92500" lnSpcReduction="20000"/>
          </a:bodyPr>
          <a:lstStyle/>
          <a:p>
            <a:r>
              <a:rPr lang="nl-NL" dirty="0" smtClean="0"/>
              <a:t>De nazi’s spelen met vuur</a:t>
            </a:r>
            <a:br>
              <a:rPr lang="nl-NL" dirty="0" smtClean="0"/>
            </a:br>
            <a:r>
              <a:rPr lang="nl-NL" dirty="0" smtClean="0"/>
              <a:t>“Als de wereld uiteindelijk brandt, zullen wij erin slagen te bewijzen dat Moskou de brandstichter was.”</a:t>
            </a:r>
          </a:p>
          <a:p>
            <a:r>
              <a:rPr lang="nl-NL" dirty="0" err="1" smtClean="0"/>
              <a:t>Göring</a:t>
            </a:r>
            <a:r>
              <a:rPr lang="nl-NL" dirty="0" smtClean="0"/>
              <a:t>, minister van Binnenlandse Zaken en één van </a:t>
            </a:r>
            <a:r>
              <a:rPr lang="nl-NL" dirty="0" err="1" smtClean="0"/>
              <a:t>Hitlers</a:t>
            </a:r>
            <a:r>
              <a:rPr lang="nl-NL" dirty="0" smtClean="0"/>
              <a:t> belangrijkste adviseurs, steekt met een fakkel een wereldbol in brand. </a:t>
            </a:r>
          </a:p>
          <a:p>
            <a:r>
              <a:rPr lang="nl-NL" dirty="0" smtClean="0"/>
              <a:t>Dat de wereldbrand het uiteindelijke doel van de </a:t>
            </a:r>
            <a:r>
              <a:rPr lang="nl-NL" dirty="0" err="1" smtClean="0"/>
              <a:t>nationaal-socialisten</a:t>
            </a:r>
            <a:r>
              <a:rPr lang="nl-NL" dirty="0" smtClean="0"/>
              <a:t> was, maakt </a:t>
            </a:r>
            <a:r>
              <a:rPr lang="nl-NL" dirty="0" err="1" smtClean="0"/>
              <a:t>Heartfield</a:t>
            </a:r>
            <a:r>
              <a:rPr lang="nl-NL" dirty="0" smtClean="0"/>
              <a:t> hier volkomen duidelijk. </a:t>
            </a:r>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40962" name="Picture 2" descr="Das Spiel der Nazis mit dem Feuer. “Wenn die Welt erst brennt, werden wir schon beweisen, dass Moskau der Brandstifter war.” by Museum de Fundatie."/>
          <p:cNvPicPr>
            <a:picLocks noChangeAspect="1" noChangeArrowheads="1"/>
          </p:cNvPicPr>
          <p:nvPr/>
        </p:nvPicPr>
        <p:blipFill>
          <a:blip r:embed="rId3" cstate="print"/>
          <a:srcRect/>
          <a:stretch>
            <a:fillRect/>
          </a:stretch>
        </p:blipFill>
        <p:spPr bwMode="auto">
          <a:xfrm>
            <a:off x="103323" y="285728"/>
            <a:ext cx="4111487" cy="597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9154" name="Picture 2" descr="http://www.artknowledgenews.com/files2007a/JohnHeartfieldFathersAndSon.jpg"/>
          <p:cNvPicPr>
            <a:picLocks noChangeAspect="1" noChangeArrowheads="1"/>
          </p:cNvPicPr>
          <p:nvPr/>
        </p:nvPicPr>
        <p:blipFill>
          <a:blip r:embed="rId2" cstate="print"/>
          <a:srcRect/>
          <a:stretch>
            <a:fillRect/>
          </a:stretch>
        </p:blipFill>
        <p:spPr bwMode="auto">
          <a:xfrm>
            <a:off x="214282" y="1071546"/>
            <a:ext cx="4879518" cy="5400000"/>
          </a:xfrm>
          <a:prstGeom prst="rect">
            <a:avLst/>
          </a:prstGeom>
          <a:noFill/>
        </p:spPr>
      </p:pic>
      <p:pic>
        <p:nvPicPr>
          <p:cNvPr id="49156" name="Picture 4" descr="http://adierre.files.wordpress.com/2009/09/john_heartfield.jpg"/>
          <p:cNvPicPr>
            <a:picLocks noChangeAspect="1" noChangeArrowheads="1"/>
          </p:cNvPicPr>
          <p:nvPr/>
        </p:nvPicPr>
        <p:blipFill>
          <a:blip r:embed="rId3" cstate="print"/>
          <a:srcRect/>
          <a:stretch>
            <a:fillRect/>
          </a:stretch>
        </p:blipFill>
        <p:spPr bwMode="auto">
          <a:xfrm>
            <a:off x="5214942" y="1285860"/>
            <a:ext cx="3810000" cy="48863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357686" y="0"/>
            <a:ext cx="4786314" cy="6858000"/>
          </a:xfrm>
        </p:spPr>
        <p:txBody>
          <a:bodyPr>
            <a:normAutofit/>
          </a:bodyPr>
          <a:lstStyle/>
          <a:p>
            <a:r>
              <a:rPr lang="nl-NL" dirty="0" err="1" smtClean="0"/>
              <a:t>Göring</a:t>
            </a:r>
            <a:r>
              <a:rPr lang="nl-NL" dirty="0" smtClean="0"/>
              <a:t/>
            </a:r>
            <a:br>
              <a:rPr lang="nl-NL" dirty="0" smtClean="0"/>
            </a:br>
            <a:r>
              <a:rPr lang="nl-NL" dirty="0" smtClean="0"/>
              <a:t>De beul van het Derde Rijk</a:t>
            </a:r>
            <a:br>
              <a:rPr lang="nl-NL" dirty="0" smtClean="0"/>
            </a:br>
            <a:r>
              <a:rPr lang="nl-NL" dirty="0" smtClean="0"/>
              <a:t>In </a:t>
            </a:r>
            <a:r>
              <a:rPr lang="nl-NL" dirty="0" err="1" smtClean="0"/>
              <a:t>Leipzig</a:t>
            </a:r>
            <a:r>
              <a:rPr lang="nl-NL" dirty="0" smtClean="0"/>
              <a:t> werden op 21 september naast de provocateur Lubbe, vier onschuldige mannen – slachtoffers – berecht. </a:t>
            </a:r>
          </a:p>
          <a:p>
            <a:r>
              <a:rPr lang="nl-NL" dirty="0" smtClean="0"/>
              <a:t>De ware brandstichter van de Rijksdag, </a:t>
            </a:r>
            <a:r>
              <a:rPr lang="nl-NL" dirty="0" err="1" smtClean="0"/>
              <a:t>Göring</a:t>
            </a:r>
            <a:r>
              <a:rPr lang="nl-NL" dirty="0" smtClean="0"/>
              <a:t>, zal niet voor de rechtbank verschijnen.</a:t>
            </a:r>
            <a:br>
              <a:rPr lang="nl-NL" dirty="0" smtClean="0"/>
            </a:b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34818" name="Picture 2" descr="Göring der Henker des Dritten Reichs by Museum de Fundatie."/>
          <p:cNvPicPr>
            <a:picLocks noChangeAspect="1" noChangeArrowheads="1"/>
          </p:cNvPicPr>
          <p:nvPr/>
        </p:nvPicPr>
        <p:blipFill>
          <a:blip r:embed="rId3" cstate="print"/>
          <a:srcRect/>
          <a:stretch>
            <a:fillRect/>
          </a:stretch>
        </p:blipFill>
        <p:spPr bwMode="auto">
          <a:xfrm>
            <a:off x="26729" y="428604"/>
            <a:ext cx="4259519" cy="612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000496" y="214290"/>
            <a:ext cx="5143504" cy="6643710"/>
          </a:xfrm>
        </p:spPr>
        <p:txBody>
          <a:bodyPr>
            <a:normAutofit/>
          </a:bodyPr>
          <a:lstStyle/>
          <a:p>
            <a:endParaRPr lang="nl-NL" dirty="0" smtClean="0"/>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41986" name="Picture 2" descr="Lubbes Grab “Verdammt, je tiefer wir ihn vergraben, desto mehr kommt die Wahrheit ans Licht!” by Museum de Fundatie."/>
          <p:cNvPicPr>
            <a:picLocks noChangeAspect="1" noChangeArrowheads="1"/>
          </p:cNvPicPr>
          <p:nvPr/>
        </p:nvPicPr>
        <p:blipFill>
          <a:blip r:embed="rId3" cstate="print"/>
          <a:srcRect/>
          <a:stretch>
            <a:fillRect/>
          </a:stretch>
        </p:blipFill>
        <p:spPr bwMode="auto">
          <a:xfrm>
            <a:off x="47755" y="1000108"/>
            <a:ext cx="3881303" cy="5436000"/>
          </a:xfrm>
          <a:prstGeom prst="rect">
            <a:avLst/>
          </a:prstGeom>
          <a:noFill/>
        </p:spPr>
      </p:pic>
      <p:sp>
        <p:nvSpPr>
          <p:cNvPr id="6" name="Rechthoek 5"/>
          <p:cNvSpPr/>
          <p:nvPr/>
        </p:nvSpPr>
        <p:spPr>
          <a:xfrm>
            <a:off x="4000496" y="1023541"/>
            <a:ext cx="5143504" cy="5262979"/>
          </a:xfrm>
          <a:prstGeom prst="rect">
            <a:avLst/>
          </a:prstGeom>
        </p:spPr>
        <p:txBody>
          <a:bodyPr wrap="square">
            <a:spAutoFit/>
          </a:bodyPr>
          <a:lstStyle/>
          <a:p>
            <a:endParaRPr lang="nl-NL" sz="2800" dirty="0" smtClean="0"/>
          </a:p>
          <a:p>
            <a:r>
              <a:rPr lang="nl-NL" sz="2800" dirty="0" err="1" smtClean="0"/>
              <a:t>Lubbe’s</a:t>
            </a:r>
            <a:r>
              <a:rPr lang="nl-NL" sz="2800" dirty="0" smtClean="0"/>
              <a:t> graf</a:t>
            </a:r>
            <a:br>
              <a:rPr lang="nl-NL" sz="2800" dirty="0" smtClean="0"/>
            </a:br>
            <a:r>
              <a:rPr lang="nl-NL" sz="2800" dirty="0" smtClean="0"/>
              <a:t>“Verdomme, hoe dieper we hem begraven, hoe meer de waarheid aan het licht komt!”</a:t>
            </a:r>
            <a:br>
              <a:rPr lang="nl-NL" sz="2800" dirty="0" smtClean="0"/>
            </a:br>
            <a:r>
              <a:rPr lang="nl-NL" sz="2800" dirty="0" smtClean="0"/>
              <a:t/>
            </a:r>
            <a:br>
              <a:rPr lang="nl-NL" sz="2800" dirty="0" smtClean="0"/>
            </a:br>
            <a:r>
              <a:rPr lang="nl-NL" sz="2800" dirty="0" smtClean="0"/>
              <a:t>In 1934 werd Marinus van der Lubbe veroordeeld en ter dood gebracht omdat hij in 1933 de Rijksdag in brand zou hebben gestoken. </a:t>
            </a:r>
          </a:p>
          <a:p>
            <a:endParaRPr lang="nl-NL"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286248" y="0"/>
            <a:ext cx="4857752" cy="6858000"/>
          </a:xfrm>
        </p:spPr>
        <p:txBody>
          <a:bodyPr>
            <a:normAutofit/>
          </a:bodyPr>
          <a:lstStyle/>
          <a:p>
            <a:endParaRPr lang="nl-NL" dirty="0" smtClean="0"/>
          </a:p>
          <a:p>
            <a:endParaRPr lang="nl-NL" dirty="0" smtClean="0"/>
          </a:p>
          <a:p>
            <a:r>
              <a:rPr lang="nl-NL" dirty="0" smtClean="0"/>
              <a:t>Bij het </a:t>
            </a:r>
            <a:r>
              <a:rPr lang="nl-NL" dirty="0" err="1" smtClean="0"/>
              <a:t>brandstichter-proces</a:t>
            </a:r>
            <a:r>
              <a:rPr lang="nl-NL" dirty="0" smtClean="0"/>
              <a:t> in </a:t>
            </a:r>
            <a:r>
              <a:rPr lang="nl-NL" dirty="0" err="1" smtClean="0"/>
              <a:t>Leipzig</a:t>
            </a:r>
            <a:r>
              <a:rPr lang="nl-NL" dirty="0" smtClean="0"/>
              <a:t/>
            </a:r>
            <a:br>
              <a:rPr lang="nl-NL" dirty="0" smtClean="0"/>
            </a:br>
            <a:r>
              <a:rPr lang="nl-NL" dirty="0" smtClean="0"/>
              <a:t/>
            </a:r>
            <a:br>
              <a:rPr lang="nl-NL" dirty="0" smtClean="0"/>
            </a:br>
            <a:r>
              <a:rPr lang="nl-NL" dirty="0" smtClean="0"/>
              <a:t>Ze draaien en kronkelen en noemen zichzelf Duitse rechters</a:t>
            </a:r>
            <a:br>
              <a:rPr lang="nl-NL" dirty="0" smtClean="0"/>
            </a:br>
            <a:r>
              <a:rPr lang="nl-NL" dirty="0" smtClean="0"/>
              <a:t/>
            </a:r>
            <a:br>
              <a:rPr lang="nl-NL" dirty="0" smtClean="0"/>
            </a:br>
            <a:r>
              <a:rPr lang="nl-NL" dirty="0" smtClean="0"/>
              <a:t>‘</a:t>
            </a:r>
            <a:r>
              <a:rPr lang="nl-NL" dirty="0" err="1" smtClean="0"/>
              <a:t>Sich</a:t>
            </a:r>
            <a:r>
              <a:rPr lang="nl-NL" dirty="0" smtClean="0"/>
              <a:t> winden wie </a:t>
            </a:r>
            <a:r>
              <a:rPr lang="nl-NL" dirty="0" err="1" smtClean="0"/>
              <a:t>ein</a:t>
            </a:r>
            <a:r>
              <a:rPr lang="nl-NL" dirty="0" smtClean="0"/>
              <a:t> Aal’ betekent ‘zo glad als een aal’. </a:t>
            </a: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36866" name="Picture 2" descr="ZUM BRANDSTIFTERPRZESS IN LEIPZIG by Museum de Fundatie."/>
          <p:cNvPicPr>
            <a:picLocks noChangeAspect="1" noChangeArrowheads="1"/>
          </p:cNvPicPr>
          <p:nvPr/>
        </p:nvPicPr>
        <p:blipFill>
          <a:blip r:embed="rId3" cstate="print"/>
          <a:srcRect/>
          <a:stretch>
            <a:fillRect/>
          </a:stretch>
        </p:blipFill>
        <p:spPr bwMode="auto">
          <a:xfrm>
            <a:off x="96497" y="347082"/>
            <a:ext cx="4189751" cy="586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143372" y="0"/>
            <a:ext cx="5000628" cy="6858000"/>
          </a:xfrm>
        </p:spPr>
        <p:txBody>
          <a:bodyPr>
            <a:normAutofit/>
          </a:bodyPr>
          <a:lstStyle/>
          <a:p>
            <a:pPr>
              <a:buNone/>
            </a:pPr>
            <a:r>
              <a:rPr lang="nl-NL" dirty="0" smtClean="0"/>
              <a:t/>
            </a:r>
            <a:br>
              <a:rPr lang="nl-NL" dirty="0" smtClean="0"/>
            </a:br>
            <a:endParaRPr lang="nl-NL" dirty="0" smtClean="0"/>
          </a:p>
          <a:p>
            <a:pPr>
              <a:buNone/>
            </a:pPr>
            <a:endParaRPr lang="nl-NL" dirty="0" smtClean="0"/>
          </a:p>
          <a:p>
            <a:pPr>
              <a:buNone/>
            </a:pPr>
            <a:r>
              <a:rPr lang="nl-NL" dirty="0" smtClean="0"/>
              <a:t>    Keizer Adolf: De man tegen Europa</a:t>
            </a:r>
            <a:br>
              <a:rPr lang="nl-NL" dirty="0" smtClean="0"/>
            </a:br>
            <a:r>
              <a:rPr lang="nl-NL" dirty="0" smtClean="0"/>
              <a:t/>
            </a:r>
            <a:br>
              <a:rPr lang="nl-NL" dirty="0" smtClean="0"/>
            </a:br>
            <a:r>
              <a:rPr lang="nl-NL" dirty="0" err="1" smtClean="0"/>
              <a:t>Hitler</a:t>
            </a:r>
            <a:r>
              <a:rPr lang="nl-NL" dirty="0" smtClean="0"/>
              <a:t> is als keizer </a:t>
            </a:r>
            <a:r>
              <a:rPr lang="nl-NL" dirty="0" err="1" smtClean="0"/>
              <a:t>Wilhelm</a:t>
            </a:r>
            <a:r>
              <a:rPr lang="nl-NL" dirty="0" smtClean="0"/>
              <a:t> II weergegeven voor een kaart van Europa. </a:t>
            </a:r>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40962" name="Picture 2" descr="Kaiser Adolf by Museum de Fundatie."/>
          <p:cNvPicPr>
            <a:picLocks noChangeAspect="1" noChangeArrowheads="1"/>
          </p:cNvPicPr>
          <p:nvPr/>
        </p:nvPicPr>
        <p:blipFill>
          <a:blip r:embed="rId3" cstate="print"/>
          <a:srcRect/>
          <a:stretch>
            <a:fillRect/>
          </a:stretch>
        </p:blipFill>
        <p:spPr bwMode="auto">
          <a:xfrm>
            <a:off x="60973" y="714356"/>
            <a:ext cx="4082399" cy="5400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000496" y="285728"/>
            <a:ext cx="5143504" cy="6572272"/>
          </a:xfrm>
        </p:spPr>
        <p:txBody>
          <a:bodyPr>
            <a:normAutofit/>
          </a:bodyPr>
          <a:lstStyle/>
          <a:p>
            <a:r>
              <a:rPr lang="nl-NL" dirty="0" smtClean="0"/>
              <a:t>Volg het Spaanse voorbeeld!</a:t>
            </a:r>
          </a:p>
          <a:p>
            <a:endParaRPr lang="nl-NL" dirty="0" smtClean="0"/>
          </a:p>
          <a:p>
            <a:r>
              <a:rPr lang="nl-NL" dirty="0" smtClean="0"/>
              <a:t>De slang in de montage staat voor het Derde Rijk dat wordt vermorzeld door de linkse partijen. </a:t>
            </a:r>
          </a:p>
          <a:p>
            <a:endParaRPr lang="nl-NL" dirty="0" smtClean="0"/>
          </a:p>
          <a:p>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43010" name="Picture 2" descr="Folgt dem Beispiel Spaniens! by Museum de Fundatie."/>
          <p:cNvPicPr>
            <a:picLocks noChangeAspect="1" noChangeArrowheads="1"/>
          </p:cNvPicPr>
          <p:nvPr/>
        </p:nvPicPr>
        <p:blipFill>
          <a:blip r:embed="rId3" cstate="print"/>
          <a:srcRect/>
          <a:stretch>
            <a:fillRect/>
          </a:stretch>
        </p:blipFill>
        <p:spPr bwMode="auto">
          <a:xfrm>
            <a:off x="35343" y="785794"/>
            <a:ext cx="3750839" cy="5436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643438" y="273051"/>
            <a:ext cx="4043362" cy="1941504"/>
          </a:xfrm>
        </p:spPr>
        <p:txBody>
          <a:bodyPr/>
          <a:lstStyle/>
          <a:p>
            <a:pPr>
              <a:buNone/>
            </a:pPr>
            <a:r>
              <a:rPr lang="nl-NL" b="1" dirty="0" smtClean="0">
                <a:latin typeface="Lucida Console" pitchFamily="49" charset="0"/>
              </a:rPr>
              <a:t> </a:t>
            </a:r>
            <a:r>
              <a:rPr lang="nl-NL" dirty="0" smtClean="0">
                <a:latin typeface="Algerian" pitchFamily="82" charset="0"/>
              </a:rPr>
              <a:t>Wie de jeugd heeft; heeft de toekomst</a:t>
            </a:r>
            <a:endParaRPr lang="nl-NL" dirty="0">
              <a:latin typeface="Algerian" pitchFamily="82" charset="0"/>
            </a:endParaRPr>
          </a:p>
        </p:txBody>
      </p:sp>
      <p:sp>
        <p:nvSpPr>
          <p:cNvPr id="4" name="Tijdelijke aanduiding voor tekst 3"/>
          <p:cNvSpPr>
            <a:spLocks noGrp="1"/>
          </p:cNvSpPr>
          <p:nvPr>
            <p:ph type="body" sz="half" idx="2"/>
          </p:nvPr>
        </p:nvSpPr>
        <p:spPr/>
        <p:txBody>
          <a:bodyPr/>
          <a:lstStyle/>
          <a:p>
            <a:endParaRPr lang="nl-NL" dirty="0"/>
          </a:p>
        </p:txBody>
      </p:sp>
      <p:pic>
        <p:nvPicPr>
          <p:cNvPr id="45058" name="Picture 2" descr="http://heathenworld.com/swastika/Images/heartfield_cross.jpg"/>
          <p:cNvPicPr>
            <a:picLocks noChangeAspect="1" noChangeArrowheads="1"/>
          </p:cNvPicPr>
          <p:nvPr/>
        </p:nvPicPr>
        <p:blipFill>
          <a:blip r:embed="rId2" cstate="print"/>
          <a:srcRect/>
          <a:stretch>
            <a:fillRect/>
          </a:stretch>
        </p:blipFill>
        <p:spPr bwMode="auto">
          <a:xfrm>
            <a:off x="122324" y="1071546"/>
            <a:ext cx="4306800" cy="5328000"/>
          </a:xfrm>
          <a:prstGeom prst="rect">
            <a:avLst/>
          </a:prstGeom>
          <a:noFill/>
        </p:spPr>
      </p:pic>
      <p:pic>
        <p:nvPicPr>
          <p:cNvPr id="45060" name="Picture 4" descr="http://www.norelpref.com/wp-content/uploads/2006/11/1935-heartfield-hurrah-die.jpg"/>
          <p:cNvPicPr>
            <a:picLocks noChangeAspect="1" noChangeArrowheads="1"/>
          </p:cNvPicPr>
          <p:nvPr/>
        </p:nvPicPr>
        <p:blipFill>
          <a:blip r:embed="rId3" cstate="print"/>
          <a:srcRect/>
          <a:stretch>
            <a:fillRect/>
          </a:stretch>
        </p:blipFill>
        <p:spPr bwMode="auto">
          <a:xfrm>
            <a:off x="4661811" y="2285992"/>
            <a:ext cx="4482189" cy="388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dirty="0"/>
          </a:p>
        </p:txBody>
      </p:sp>
      <p:sp>
        <p:nvSpPr>
          <p:cNvPr id="49154" name="AutoShape 2" descr="http://recollectionbooks.com/bleed/images/BB/jh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9156" name="AutoShape 4" descr="http://recollectionbooks.com/bleed/images/BB/jh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9158" name="Picture 6" descr="http://recollectionbooks.com/bleed/images/BB/jh5.jpg"/>
          <p:cNvPicPr>
            <a:picLocks noChangeAspect="1" noChangeArrowheads="1"/>
          </p:cNvPicPr>
          <p:nvPr/>
        </p:nvPicPr>
        <p:blipFill>
          <a:blip r:embed="rId2" cstate="print"/>
          <a:srcRect/>
          <a:stretch>
            <a:fillRect/>
          </a:stretch>
        </p:blipFill>
        <p:spPr bwMode="auto">
          <a:xfrm>
            <a:off x="47457" y="527082"/>
            <a:ext cx="4524543" cy="5688000"/>
          </a:xfrm>
          <a:prstGeom prst="rect">
            <a:avLst/>
          </a:prstGeom>
          <a:noFill/>
        </p:spPr>
      </p:pic>
      <p:pic>
        <p:nvPicPr>
          <p:cNvPr id="49160" name="Picture 8" descr="http://1.bp.blogspot.com/_RwmGaB6TA0s/SWP13ACDYSI/AAAAAAAABxQ/l3ADdbyA-Jo/s400/john-heartfield1.jpg"/>
          <p:cNvPicPr>
            <a:picLocks noChangeAspect="1" noChangeArrowheads="1"/>
          </p:cNvPicPr>
          <p:nvPr/>
        </p:nvPicPr>
        <p:blipFill>
          <a:blip r:embed="rId3" cstate="print"/>
          <a:srcRect/>
          <a:stretch>
            <a:fillRect/>
          </a:stretch>
        </p:blipFill>
        <p:spPr bwMode="auto">
          <a:xfrm>
            <a:off x="4975882" y="571480"/>
            <a:ext cx="3810960" cy="568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a:p>
        </p:txBody>
      </p:sp>
      <p:pic>
        <p:nvPicPr>
          <p:cNvPr id="51202" name="Picture 2" descr="http://www.museumsyndicate.com/images/1/4772.jpg"/>
          <p:cNvPicPr>
            <a:picLocks noChangeAspect="1" noChangeArrowheads="1"/>
          </p:cNvPicPr>
          <p:nvPr/>
        </p:nvPicPr>
        <p:blipFill>
          <a:blip r:embed="rId2" cstate="print"/>
          <a:srcRect/>
          <a:stretch>
            <a:fillRect/>
          </a:stretch>
        </p:blipFill>
        <p:spPr bwMode="auto">
          <a:xfrm>
            <a:off x="164734" y="236272"/>
            <a:ext cx="3907200" cy="6336000"/>
          </a:xfrm>
          <a:prstGeom prst="rect">
            <a:avLst/>
          </a:prstGeom>
          <a:noFill/>
        </p:spPr>
      </p:pic>
      <p:pic>
        <p:nvPicPr>
          <p:cNvPr id="51204" name="Picture 4" descr="Bevor der Krieg euch fall"/>
          <p:cNvPicPr>
            <a:picLocks noChangeAspect="1" noChangeArrowheads="1"/>
          </p:cNvPicPr>
          <p:nvPr/>
        </p:nvPicPr>
        <p:blipFill>
          <a:blip r:embed="rId3" cstate="print"/>
          <a:srcRect/>
          <a:stretch>
            <a:fillRect/>
          </a:stretch>
        </p:blipFill>
        <p:spPr bwMode="auto">
          <a:xfrm>
            <a:off x="4234811" y="126586"/>
            <a:ext cx="4623469" cy="6660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dirty="0"/>
          </a:p>
        </p:txBody>
      </p:sp>
      <p:pic>
        <p:nvPicPr>
          <p:cNvPr id="50180" name="Picture 4" descr="Zum Fall Hamsun-Ossietzky"/>
          <p:cNvPicPr>
            <a:picLocks noChangeAspect="1" noChangeArrowheads="1"/>
          </p:cNvPicPr>
          <p:nvPr/>
        </p:nvPicPr>
        <p:blipFill>
          <a:blip r:embed="rId2" cstate="print"/>
          <a:srcRect/>
          <a:stretch>
            <a:fillRect/>
          </a:stretch>
        </p:blipFill>
        <p:spPr bwMode="auto">
          <a:xfrm>
            <a:off x="4684505" y="285728"/>
            <a:ext cx="4388089" cy="6408000"/>
          </a:xfrm>
          <a:prstGeom prst="rect">
            <a:avLst/>
          </a:prstGeom>
          <a:noFill/>
        </p:spPr>
      </p:pic>
      <p:pic>
        <p:nvPicPr>
          <p:cNvPr id="50182" name="Picture 6" descr="Auch ein Propagandaminist"/>
          <p:cNvPicPr>
            <a:picLocks noChangeAspect="1" noChangeArrowheads="1"/>
          </p:cNvPicPr>
          <p:nvPr/>
        </p:nvPicPr>
        <p:blipFill>
          <a:blip r:embed="rId3" cstate="print"/>
          <a:srcRect/>
          <a:stretch>
            <a:fillRect/>
          </a:stretch>
        </p:blipFill>
        <p:spPr bwMode="auto">
          <a:xfrm>
            <a:off x="129586" y="214290"/>
            <a:ext cx="4442414" cy="640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dirty="0"/>
          </a:p>
        </p:txBody>
      </p:sp>
      <p:pic>
        <p:nvPicPr>
          <p:cNvPr id="53250" name="Picture 2" descr="Hitlers Friedenstaube"/>
          <p:cNvPicPr>
            <a:picLocks noChangeAspect="1" noChangeArrowheads="1"/>
          </p:cNvPicPr>
          <p:nvPr/>
        </p:nvPicPr>
        <p:blipFill>
          <a:blip r:embed="rId2" cstate="print"/>
          <a:srcRect/>
          <a:stretch>
            <a:fillRect/>
          </a:stretch>
        </p:blipFill>
        <p:spPr bwMode="auto">
          <a:xfrm>
            <a:off x="4723836" y="163710"/>
            <a:ext cx="4348758" cy="6480000"/>
          </a:xfrm>
          <a:prstGeom prst="rect">
            <a:avLst/>
          </a:prstGeom>
          <a:noFill/>
        </p:spPr>
      </p:pic>
      <p:pic>
        <p:nvPicPr>
          <p:cNvPr id="53252" name="Picture 4" descr="Die Lehre des Wolfes"/>
          <p:cNvPicPr>
            <a:picLocks noChangeAspect="1" noChangeArrowheads="1"/>
          </p:cNvPicPr>
          <p:nvPr/>
        </p:nvPicPr>
        <p:blipFill>
          <a:blip r:embed="rId3" cstate="print"/>
          <a:srcRect/>
          <a:stretch>
            <a:fillRect/>
          </a:stretch>
        </p:blipFill>
        <p:spPr bwMode="auto">
          <a:xfrm>
            <a:off x="214282" y="163710"/>
            <a:ext cx="4437393" cy="648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357686" y="214290"/>
            <a:ext cx="4786314" cy="5911873"/>
          </a:xfrm>
        </p:spPr>
        <p:txBody>
          <a:bodyPr>
            <a:normAutofit fontScale="40000" lnSpcReduction="20000"/>
          </a:bodyPr>
          <a:lstStyle/>
          <a:p>
            <a:endParaRPr lang="nl-NL" sz="7200" dirty="0" smtClean="0"/>
          </a:p>
          <a:p>
            <a:r>
              <a:rPr lang="nl-NL" sz="7200" dirty="0" smtClean="0"/>
              <a:t>Instrument in Gods hand?</a:t>
            </a:r>
            <a:br>
              <a:rPr lang="nl-NL" sz="7200" dirty="0" smtClean="0"/>
            </a:br>
            <a:r>
              <a:rPr lang="nl-NL" sz="7200" dirty="0" smtClean="0"/>
              <a:t>Speelgoed in </a:t>
            </a:r>
            <a:r>
              <a:rPr lang="nl-NL" sz="7200" dirty="0" err="1" smtClean="0"/>
              <a:t>Thyssens</a:t>
            </a:r>
            <a:r>
              <a:rPr lang="nl-NL" sz="7200" dirty="0" smtClean="0"/>
              <a:t> hand!</a:t>
            </a:r>
          </a:p>
          <a:p>
            <a:r>
              <a:rPr lang="nl-NL" sz="7200" dirty="0" smtClean="0"/>
              <a:t/>
            </a:r>
            <a:br>
              <a:rPr lang="nl-NL" sz="7200" dirty="0" smtClean="0"/>
            </a:br>
            <a:r>
              <a:rPr lang="nl-NL" sz="7200" dirty="0" smtClean="0"/>
              <a:t>“De grootindustrieel Fritz Thyssen, eigenaar van een fortuin van 125 miljoen mark . </a:t>
            </a:r>
          </a:p>
          <a:p>
            <a:endParaRPr lang="nl-NL" sz="7200" dirty="0" smtClean="0"/>
          </a:p>
          <a:p>
            <a:r>
              <a:rPr lang="nl-NL" sz="7200" dirty="0" smtClean="0"/>
              <a:t>In 1931 werd hij lid van de NSDAP. Hij ontwikkelde zich tot krachtig bemiddelaar tussen </a:t>
            </a:r>
            <a:r>
              <a:rPr lang="nl-NL" sz="7200" dirty="0" err="1" smtClean="0"/>
              <a:t>Hitler</a:t>
            </a:r>
            <a:r>
              <a:rPr lang="nl-NL" sz="7200" dirty="0" smtClean="0"/>
              <a:t> en de industriëlen .</a:t>
            </a:r>
            <a:endParaRPr lang="nl-NL" dirty="0"/>
          </a:p>
        </p:txBody>
      </p:sp>
      <p:sp>
        <p:nvSpPr>
          <p:cNvPr id="4" name="Tijdelijke aanduiding voor tekst 3"/>
          <p:cNvSpPr>
            <a:spLocks noGrp="1"/>
          </p:cNvSpPr>
          <p:nvPr>
            <p:ph type="body" sz="half" idx="2"/>
          </p:nvPr>
        </p:nvSpPr>
        <p:spPr/>
        <p:txBody>
          <a:bodyPr/>
          <a:lstStyle/>
          <a:p>
            <a:endParaRPr lang="nl-NL" dirty="0"/>
          </a:p>
        </p:txBody>
      </p:sp>
      <p:pic>
        <p:nvPicPr>
          <p:cNvPr id="44034" name="Picture 2" descr="Werkzeug in Gottes Hand? Spielzeug in Thyssens Hand! by Museum de Fundatie."/>
          <p:cNvPicPr>
            <a:picLocks noChangeAspect="1" noChangeArrowheads="1"/>
          </p:cNvPicPr>
          <p:nvPr/>
        </p:nvPicPr>
        <p:blipFill>
          <a:blip r:embed="rId3" cstate="print"/>
          <a:srcRect/>
          <a:stretch>
            <a:fillRect/>
          </a:stretch>
        </p:blipFill>
        <p:spPr bwMode="auto">
          <a:xfrm>
            <a:off x="0" y="428604"/>
            <a:ext cx="4374431" cy="597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a:p>
        </p:txBody>
      </p:sp>
      <p:pic>
        <p:nvPicPr>
          <p:cNvPr id="52226" name="Picture 2" descr="Die drei Weisen aus dem S"/>
          <p:cNvPicPr>
            <a:picLocks noChangeAspect="1" noChangeArrowheads="1"/>
          </p:cNvPicPr>
          <p:nvPr/>
        </p:nvPicPr>
        <p:blipFill>
          <a:blip r:embed="rId2" cstate="print"/>
          <a:srcRect/>
          <a:stretch>
            <a:fillRect/>
          </a:stretch>
        </p:blipFill>
        <p:spPr bwMode="auto">
          <a:xfrm>
            <a:off x="71406" y="163710"/>
            <a:ext cx="4492328" cy="6480000"/>
          </a:xfrm>
          <a:prstGeom prst="rect">
            <a:avLst/>
          </a:prstGeom>
          <a:noFill/>
        </p:spPr>
      </p:pic>
      <p:pic>
        <p:nvPicPr>
          <p:cNvPr id="52228" name="Picture 4" descr="Der braune Tod vor den To"/>
          <p:cNvPicPr>
            <a:picLocks noChangeAspect="1" noChangeArrowheads="1"/>
          </p:cNvPicPr>
          <p:nvPr/>
        </p:nvPicPr>
        <p:blipFill>
          <a:blip r:embed="rId3" cstate="print"/>
          <a:srcRect/>
          <a:stretch>
            <a:fillRect/>
          </a:stretch>
        </p:blipFill>
        <p:spPr bwMode="auto">
          <a:xfrm>
            <a:off x="4665148" y="214290"/>
            <a:ext cx="4407446" cy="648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51202" name="Picture 2" descr="http://adierre.files.wordpress.com/2009/09/heartfield.jpg"/>
          <p:cNvPicPr>
            <a:picLocks noChangeAspect="1" noChangeArrowheads="1"/>
          </p:cNvPicPr>
          <p:nvPr/>
        </p:nvPicPr>
        <p:blipFill>
          <a:blip r:embed="rId2" cstate="print"/>
          <a:srcRect/>
          <a:stretch>
            <a:fillRect/>
          </a:stretch>
        </p:blipFill>
        <p:spPr bwMode="auto">
          <a:xfrm>
            <a:off x="-82659" y="163710"/>
            <a:ext cx="9226659" cy="648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52226" name="Picture 2" descr="http://www.liceoberchet.it/netday00/arte/images/heartfield1933.jpg"/>
          <p:cNvPicPr>
            <a:picLocks noChangeAspect="1" noChangeArrowheads="1"/>
          </p:cNvPicPr>
          <p:nvPr/>
        </p:nvPicPr>
        <p:blipFill>
          <a:blip r:embed="rId2" cstate="print"/>
          <a:srcRect/>
          <a:stretch>
            <a:fillRect/>
          </a:stretch>
        </p:blipFill>
        <p:spPr bwMode="auto">
          <a:xfrm>
            <a:off x="71406" y="1285860"/>
            <a:ext cx="4823463" cy="4860000"/>
          </a:xfrm>
          <a:prstGeom prst="rect">
            <a:avLst/>
          </a:prstGeom>
          <a:noFill/>
        </p:spPr>
      </p:pic>
      <p:pic>
        <p:nvPicPr>
          <p:cNvPr id="52228" name="Picture 4" descr="http://homepage.ntlworld.com/davepalmer/cutandpaste/images/dada/heartfield/heartfield3.jpg"/>
          <p:cNvPicPr>
            <a:picLocks noChangeAspect="1" noChangeArrowheads="1"/>
          </p:cNvPicPr>
          <p:nvPr/>
        </p:nvPicPr>
        <p:blipFill>
          <a:blip r:embed="rId3" cstate="print"/>
          <a:stretch>
            <a:fillRect/>
          </a:stretch>
        </p:blipFill>
        <p:spPr bwMode="auto">
          <a:xfrm>
            <a:off x="5000628" y="1214422"/>
            <a:ext cx="3982770" cy="5364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Mit seinen phrasen will er die welt vergasen by Museum de Fundatie."/>
          <p:cNvPicPr>
            <a:picLocks noChangeAspect="1" noChangeArrowheads="1"/>
          </p:cNvPicPr>
          <p:nvPr/>
        </p:nvPicPr>
        <p:blipFill>
          <a:blip r:embed="rId3" cstate="print"/>
          <a:srcRect/>
          <a:stretch>
            <a:fillRect/>
          </a:stretch>
        </p:blipFill>
        <p:spPr bwMode="auto">
          <a:xfrm>
            <a:off x="0" y="214290"/>
            <a:ext cx="4886783" cy="6048000"/>
          </a:xfrm>
          <a:prstGeom prst="rect">
            <a:avLst/>
          </a:prstGeom>
          <a:noFill/>
        </p:spPr>
      </p:pic>
      <p:sp>
        <p:nvSpPr>
          <p:cNvPr id="6" name="Titel 5"/>
          <p:cNvSpPr>
            <a:spLocks noGrp="1"/>
          </p:cNvSpPr>
          <p:nvPr>
            <p:ph type="ctrTitle"/>
          </p:nvPr>
        </p:nvSpPr>
        <p:spPr>
          <a:xfrm>
            <a:off x="-6572328" y="-2500354"/>
            <a:ext cx="18030924" cy="3857627"/>
          </a:xfrm>
        </p:spPr>
        <p:txBody>
          <a:bodyPr/>
          <a:lstStyle/>
          <a:p>
            <a:r>
              <a:rPr lang="nl-NL" dirty="0" smtClean="0"/>
              <a:t>John </a:t>
            </a:r>
            <a:r>
              <a:rPr lang="nl-NL" dirty="0" err="1" smtClean="0"/>
              <a:t>Heartfield</a:t>
            </a:r>
            <a:endParaRPr lang="nl-NL" dirty="0"/>
          </a:p>
        </p:txBody>
      </p:sp>
      <p:sp>
        <p:nvSpPr>
          <p:cNvPr id="9" name="Rechthoek 8"/>
          <p:cNvSpPr/>
          <p:nvPr/>
        </p:nvSpPr>
        <p:spPr>
          <a:xfrm>
            <a:off x="4929190" y="0"/>
            <a:ext cx="4000528" cy="6370975"/>
          </a:xfrm>
          <a:prstGeom prst="rect">
            <a:avLst/>
          </a:prstGeom>
        </p:spPr>
        <p:txBody>
          <a:bodyPr wrap="square">
            <a:spAutoFit/>
          </a:bodyPr>
          <a:lstStyle/>
          <a:p>
            <a:endParaRPr lang="nl-NL" sz="2400" dirty="0" smtClean="0"/>
          </a:p>
          <a:p>
            <a:r>
              <a:rPr lang="nl-NL" sz="2400" dirty="0" smtClean="0"/>
              <a:t>Met zijn holle frasen wil hij de wereld vergassen</a:t>
            </a:r>
            <a:br>
              <a:rPr lang="nl-NL" sz="2400" dirty="0" smtClean="0"/>
            </a:br>
            <a:r>
              <a:rPr lang="nl-NL" sz="2400" dirty="0" err="1" smtClean="0"/>
              <a:t>Hitler</a:t>
            </a:r>
            <a:r>
              <a:rPr lang="nl-NL" sz="2400" dirty="0" smtClean="0"/>
              <a:t> verkleed als vredesengel. </a:t>
            </a:r>
          </a:p>
          <a:p>
            <a:endParaRPr lang="nl-NL" sz="2400" dirty="0" smtClean="0"/>
          </a:p>
          <a:p>
            <a:r>
              <a:rPr lang="nl-NL" sz="2400" dirty="0" smtClean="0"/>
              <a:t>De palmtak in zijn rechterhand camoufleert een zwaard. Zijn linkerhand trekt een kanon en een gemuilkorfde vredesduif voort. </a:t>
            </a:r>
          </a:p>
          <a:p>
            <a:endParaRPr lang="nl-NL" sz="2400" dirty="0" smtClean="0"/>
          </a:p>
          <a:p>
            <a:r>
              <a:rPr lang="nl-NL" sz="2400" dirty="0" smtClean="0"/>
              <a:t>Vergassen’ is een cynische woordspeling die verwijst naar het mosterdgas dat door de Duitsers in de Eerste Wereldoorlog werd gebruikt. </a:t>
            </a:r>
            <a:endParaRPr lang="nl-NL"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42910" y="274638"/>
            <a:ext cx="8043890" cy="511156"/>
          </a:xfrm>
        </p:spPr>
        <p:txBody>
          <a:bodyPr>
            <a:normAutofit fontScale="90000"/>
          </a:bodyPr>
          <a:lstStyle/>
          <a:p>
            <a:r>
              <a:rPr lang="nl-NL" dirty="0" smtClean="0"/>
              <a:t>Miljoenen staan achter mij.</a:t>
            </a:r>
            <a:endParaRPr lang="nl-NL" dirty="0"/>
          </a:p>
        </p:txBody>
      </p:sp>
      <p:sp>
        <p:nvSpPr>
          <p:cNvPr id="3" name="Tijdelijke aanduiding voor inhoud 2"/>
          <p:cNvSpPr>
            <a:spLocks noGrp="1"/>
          </p:cNvSpPr>
          <p:nvPr>
            <p:ph idx="1"/>
          </p:nvPr>
        </p:nvSpPr>
        <p:spPr>
          <a:xfrm>
            <a:off x="5214942" y="1285860"/>
            <a:ext cx="3929058" cy="5572140"/>
          </a:xfrm>
        </p:spPr>
        <p:txBody>
          <a:bodyPr>
            <a:normAutofit fontScale="92500" lnSpcReduction="20000"/>
          </a:bodyPr>
          <a:lstStyle/>
          <a:p>
            <a:r>
              <a:rPr lang="nl-NL" dirty="0" smtClean="0"/>
              <a:t>In 1932 presenteert </a:t>
            </a:r>
            <a:r>
              <a:rPr lang="nl-NL" dirty="0" err="1" smtClean="0"/>
              <a:t>Heartfield</a:t>
            </a:r>
            <a:r>
              <a:rPr lang="nl-NL" dirty="0" smtClean="0"/>
              <a:t> </a:t>
            </a:r>
            <a:r>
              <a:rPr lang="nl-NL" dirty="0" err="1" smtClean="0"/>
              <a:t>Hitler</a:t>
            </a:r>
            <a:r>
              <a:rPr lang="nl-NL" dirty="0" smtClean="0"/>
              <a:t> als stroman van het grootkapitaal. </a:t>
            </a:r>
          </a:p>
          <a:p>
            <a:endParaRPr lang="nl-NL" dirty="0" smtClean="0"/>
          </a:p>
          <a:p>
            <a:r>
              <a:rPr lang="nl-NL" dirty="0" smtClean="0"/>
              <a:t>Het succes van </a:t>
            </a:r>
            <a:r>
              <a:rPr lang="nl-NL" dirty="0" err="1" smtClean="0"/>
              <a:t>Hitler</a:t>
            </a:r>
            <a:r>
              <a:rPr lang="nl-NL" dirty="0" smtClean="0"/>
              <a:t> bij de verkiezingen en de groei van zijn politieke macht kwam volgens </a:t>
            </a:r>
            <a:r>
              <a:rPr lang="nl-NL" dirty="0" err="1" smtClean="0"/>
              <a:t>Heartfield</a:t>
            </a:r>
            <a:r>
              <a:rPr lang="nl-NL" dirty="0" smtClean="0"/>
              <a:t> door de financiële steun van de industriëlen. </a:t>
            </a:r>
          </a:p>
          <a:p>
            <a:endParaRPr lang="nl-NL" dirty="0"/>
          </a:p>
        </p:txBody>
      </p:sp>
      <p:pic>
        <p:nvPicPr>
          <p:cNvPr id="21506" name="Picture 2" descr="Der Sinn des Hitlergrusses by Museum de Fundatie."/>
          <p:cNvPicPr>
            <a:picLocks noChangeAspect="1" noChangeArrowheads="1"/>
          </p:cNvPicPr>
          <p:nvPr/>
        </p:nvPicPr>
        <p:blipFill>
          <a:blip r:embed="rId3" cstate="print"/>
          <a:srcRect/>
          <a:stretch>
            <a:fillRect/>
          </a:stretch>
        </p:blipFill>
        <p:spPr bwMode="auto">
          <a:xfrm>
            <a:off x="642910" y="955710"/>
            <a:ext cx="4254623" cy="568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57686" y="214290"/>
            <a:ext cx="4786314" cy="6643710"/>
          </a:xfrm>
        </p:spPr>
        <p:txBody>
          <a:bodyPr>
            <a:normAutofit fontScale="92500" lnSpcReduction="20000"/>
          </a:bodyPr>
          <a:lstStyle/>
          <a:p>
            <a:r>
              <a:rPr lang="nl-NL" dirty="0" smtClean="0"/>
              <a:t>“Adolf, der Übermensch: </a:t>
            </a:r>
            <a:r>
              <a:rPr lang="nl-NL" dirty="0" err="1" smtClean="0"/>
              <a:t>Schluckt</a:t>
            </a:r>
            <a:r>
              <a:rPr lang="nl-NL" dirty="0" smtClean="0"/>
              <a:t> Gold </a:t>
            </a:r>
            <a:r>
              <a:rPr lang="nl-NL" dirty="0" err="1" smtClean="0"/>
              <a:t>und</a:t>
            </a:r>
            <a:r>
              <a:rPr lang="nl-NL" dirty="0" smtClean="0"/>
              <a:t> </a:t>
            </a:r>
            <a:r>
              <a:rPr lang="nl-NL" dirty="0" err="1" smtClean="0"/>
              <a:t>redet</a:t>
            </a:r>
            <a:r>
              <a:rPr lang="nl-NL" dirty="0" smtClean="0"/>
              <a:t> </a:t>
            </a:r>
            <a:r>
              <a:rPr lang="nl-NL" dirty="0" err="1" smtClean="0"/>
              <a:t>Blech</a:t>
            </a:r>
            <a:r>
              <a:rPr lang="nl-NL" dirty="0" smtClean="0"/>
              <a:t>” (Adolf, supermens: slikt goud en spreekt onzin). </a:t>
            </a:r>
          </a:p>
          <a:p>
            <a:endParaRPr lang="nl-NL" dirty="0" smtClean="0"/>
          </a:p>
          <a:p>
            <a:r>
              <a:rPr lang="nl-NL" dirty="0" err="1" smtClean="0"/>
              <a:t>Hitler</a:t>
            </a:r>
            <a:r>
              <a:rPr lang="nl-NL" dirty="0" smtClean="0"/>
              <a:t> is afgebeeld met een buik vol geld en een mond waaruit enkel nonsens komt. </a:t>
            </a:r>
          </a:p>
          <a:p>
            <a:endParaRPr lang="nl-NL" dirty="0" smtClean="0"/>
          </a:p>
          <a:p>
            <a:r>
              <a:rPr lang="nl-NL" dirty="0" smtClean="0"/>
              <a:t>De tegenstelling tussen de antikapitalistische houding van de nazi’s en hun </a:t>
            </a:r>
            <a:r>
              <a:rPr lang="nl-NL" dirty="0" err="1" smtClean="0"/>
              <a:t>prokapitalistische</a:t>
            </a:r>
            <a:r>
              <a:rPr lang="nl-NL" dirty="0" smtClean="0"/>
              <a:t> </a:t>
            </a:r>
            <a:r>
              <a:rPr lang="nl-NL" dirty="0" err="1" smtClean="0"/>
              <a:t>aktiviteiten</a:t>
            </a:r>
            <a:r>
              <a:rPr lang="nl-NL" dirty="0" smtClean="0"/>
              <a:t>. </a:t>
            </a:r>
            <a:endParaRPr lang="nl-NL" dirty="0"/>
          </a:p>
        </p:txBody>
      </p:sp>
      <p:pic>
        <p:nvPicPr>
          <p:cNvPr id="20482" name="Picture 2" descr="Werbezettel Lest die A-I-Z die ILLUSTRIERTE der Antifaschischtischen Action by Museum de Fundatie."/>
          <p:cNvPicPr>
            <a:picLocks noChangeAspect="1" noChangeArrowheads="1"/>
          </p:cNvPicPr>
          <p:nvPr/>
        </p:nvPicPr>
        <p:blipFill>
          <a:blip r:embed="rId3" cstate="print"/>
          <a:srcRect/>
          <a:stretch>
            <a:fillRect/>
          </a:stretch>
        </p:blipFill>
        <p:spPr bwMode="auto">
          <a:xfrm>
            <a:off x="214282" y="357166"/>
            <a:ext cx="4338575" cy="597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6" name="Tijdelijke aanduiding voor inhoud 5"/>
          <p:cNvSpPr>
            <a:spLocks noGrp="1"/>
          </p:cNvSpPr>
          <p:nvPr>
            <p:ph idx="1"/>
          </p:nvPr>
        </p:nvSpPr>
        <p:spPr>
          <a:xfrm>
            <a:off x="4143372" y="0"/>
            <a:ext cx="4786346" cy="6858000"/>
          </a:xfrm>
        </p:spPr>
        <p:txBody>
          <a:bodyPr>
            <a:normAutofit/>
          </a:bodyPr>
          <a:lstStyle/>
          <a:p>
            <a:endParaRPr lang="nl-NL" dirty="0" smtClean="0"/>
          </a:p>
          <a:p>
            <a:endParaRPr lang="nl-NL" dirty="0" smtClean="0"/>
          </a:p>
          <a:p>
            <a:endParaRPr lang="nl-NL" dirty="0" smtClean="0"/>
          </a:p>
          <a:p>
            <a:r>
              <a:rPr lang="nl-NL" dirty="0" smtClean="0"/>
              <a:t>Het kruis was nog niet zwaar genoeg</a:t>
            </a:r>
            <a:br>
              <a:rPr lang="nl-NL" dirty="0" smtClean="0"/>
            </a:br>
            <a:endParaRPr lang="nl-NL" dirty="0" smtClean="0"/>
          </a:p>
          <a:p>
            <a:r>
              <a:rPr lang="nl-NL" dirty="0" err="1" smtClean="0"/>
              <a:t>Hitlers</a:t>
            </a:r>
            <a:r>
              <a:rPr lang="nl-NL" dirty="0" smtClean="0"/>
              <a:t> pogingen een staatskerk te stichten. Een samengaan van het katholieke geloof met de ideologieën van de nazi’s. </a:t>
            </a:r>
            <a:endParaRPr lang="nl-NL" dirty="0"/>
          </a:p>
        </p:txBody>
      </p:sp>
      <p:sp>
        <p:nvSpPr>
          <p:cNvPr id="7" name="Tijdelijke aanduiding voor tekst 6"/>
          <p:cNvSpPr>
            <a:spLocks noGrp="1"/>
          </p:cNvSpPr>
          <p:nvPr>
            <p:ph type="body" sz="half" idx="2"/>
          </p:nvPr>
        </p:nvSpPr>
        <p:spPr/>
        <p:txBody>
          <a:bodyPr/>
          <a:lstStyle/>
          <a:p>
            <a:endParaRPr lang="nl-NL"/>
          </a:p>
        </p:txBody>
      </p:sp>
      <p:pic>
        <p:nvPicPr>
          <p:cNvPr id="4" name="Picture 2" descr="Das Kreuz war noch nicht schwer genug by Museum de Fundatie."/>
          <p:cNvPicPr>
            <a:picLocks noChangeAspect="1" noChangeArrowheads="1"/>
          </p:cNvPicPr>
          <p:nvPr/>
        </p:nvPicPr>
        <p:blipFill>
          <a:blip r:embed="rId3" cstate="print"/>
          <a:srcRect/>
          <a:stretch>
            <a:fillRect/>
          </a:stretch>
        </p:blipFill>
        <p:spPr bwMode="auto">
          <a:xfrm>
            <a:off x="714348" y="571480"/>
            <a:ext cx="3409950" cy="4762501"/>
          </a:xfrm>
          <a:prstGeom prst="rect">
            <a:avLst/>
          </a:prstGeom>
          <a:noFill/>
        </p:spPr>
      </p:pic>
      <p:pic>
        <p:nvPicPr>
          <p:cNvPr id="8" name="Picture 2" descr="Das Kreuz war noch nicht schwer genug by Museum de Fundatie."/>
          <p:cNvPicPr>
            <a:picLocks noChangeAspect="1" noChangeArrowheads="1"/>
          </p:cNvPicPr>
          <p:nvPr/>
        </p:nvPicPr>
        <p:blipFill>
          <a:blip r:embed="rId3" cstate="print"/>
          <a:srcRect/>
          <a:stretch>
            <a:fillRect/>
          </a:stretch>
        </p:blipFill>
        <p:spPr bwMode="auto">
          <a:xfrm>
            <a:off x="142844" y="428604"/>
            <a:ext cx="4304591" cy="601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851</Words>
  <Application>Microsoft Office PowerPoint</Application>
  <PresentationFormat>On-screen Show (4:3)</PresentationFormat>
  <Paragraphs>122</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Office-thema</vt:lpstr>
      <vt:lpstr>Slide 1</vt:lpstr>
      <vt:lpstr>Slide 2</vt:lpstr>
      <vt:lpstr>Slide 3</vt:lpstr>
      <vt:lpstr>Slide 4</vt:lpstr>
      <vt:lpstr>Slide 5</vt:lpstr>
      <vt:lpstr>John Heartfield</vt:lpstr>
      <vt:lpstr>Miljoenen staan achter mij.</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Heartfield</dc:title>
  <dc:creator>Eeuwout Hoogendijk</dc:creator>
  <cp:lastModifiedBy>Albert</cp:lastModifiedBy>
  <cp:revision>46</cp:revision>
  <dcterms:created xsi:type="dcterms:W3CDTF">2009-11-01T07:03:57Z</dcterms:created>
  <dcterms:modified xsi:type="dcterms:W3CDTF">2010-12-05T08:32:02Z</dcterms:modified>
</cp:coreProperties>
</file>